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56" r:id="rId2"/>
    <p:sldId id="298" r:id="rId3"/>
    <p:sldId id="296" r:id="rId4"/>
    <p:sldId id="313" r:id="rId5"/>
    <p:sldId id="314" r:id="rId6"/>
    <p:sldId id="315" r:id="rId7"/>
    <p:sldId id="316" r:id="rId8"/>
    <p:sldId id="317" r:id="rId9"/>
    <p:sldId id="318" r:id="rId10"/>
    <p:sldId id="310" r:id="rId11"/>
    <p:sldId id="297" r:id="rId12"/>
    <p:sldId id="281" r:id="rId13"/>
    <p:sldId id="282" r:id="rId14"/>
    <p:sldId id="283" r:id="rId15"/>
    <p:sldId id="292" r:id="rId16"/>
    <p:sldId id="295" r:id="rId17"/>
    <p:sldId id="299" r:id="rId18"/>
    <p:sldId id="303" r:id="rId19"/>
    <p:sldId id="302" r:id="rId20"/>
    <p:sldId id="300" r:id="rId21"/>
    <p:sldId id="301" r:id="rId22"/>
    <p:sldId id="284" r:id="rId23"/>
    <p:sldId id="311" r:id="rId24"/>
    <p:sldId id="291" r:id="rId25"/>
    <p:sldId id="312" r:id="rId26"/>
  </p:sldIdLst>
  <p:sldSz cx="9144000" cy="6858000" type="screen4x3"/>
  <p:notesSz cx="7010400" cy="9296400"/>
  <p:embeddedFontLst>
    <p:embeddedFont>
      <p:font typeface="Arial Narrow" pitchFamily="34" charset="0"/>
      <p:regular r:id="rId28"/>
      <p:bold r:id="rId29"/>
      <p:italic r:id="rId30"/>
      <p:boldItalic r:id="rId31"/>
    </p:embeddedFont>
    <p:embeddedFont>
      <p:font typeface="Segoe UI" pitchFamily="34" charset="0"/>
      <p:regular r:id="rId32"/>
      <p:bold r:id="rId33"/>
      <p:italic r:id="rId34"/>
      <p:boldItalic r:id="rId35"/>
    </p:embeddedFont>
    <p:embeddedFont>
      <p:font typeface="Calibri"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56" y="-480"/>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83" name="Google Shape;83;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296" name="Google Shape;296;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ebd5efc66_1_1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4ebd5efc66_1_11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362" name="Google Shape;362;g4ebd5efc66_1_113: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ebd5efc66_1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4ebd5efc66_1_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385" name="Google Shape;385;g4ebd5efc66_1_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417" name="Google Shape;417;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445" name="Google Shape;445;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438" name="Google Shape;438;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0: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424" name="Google Shape;424;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431" name="Google Shape;431;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303" name="Google Shape;30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354" name="Google Shape;35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ebd5efc66_1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4ebd5efc66_1_3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409" name="Google Shape;409;g4ebd5efc66_1_3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303" name="Google Shape;303;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bd5efc66_1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4ebd5efc66_1_1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393" name="Google Shape;393;g4ebd5efc66_1_1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Chance that not all race categories will be offered at all Cup events</a:t>
            </a:r>
          </a:p>
        </p:txBody>
      </p:sp>
      <p:sp>
        <p:nvSpPr>
          <p:cNvPr id="4" name="Slide Number Placeholder 3"/>
          <p:cNvSpPr>
            <a:spLocks noGrp="1"/>
          </p:cNvSpPr>
          <p:nvPr>
            <p:ph type="sldNum" sz="quarter" idx="5"/>
          </p:nvPr>
        </p:nvSpPr>
        <p:spPr/>
        <p:txBody>
          <a:bodyPr/>
          <a:lstStyle/>
          <a:p>
            <a:fld id="{E9FF7A48-D142-486E-906B-1AFC2BFB767B}" type="slidenum">
              <a:rPr lang="en-US" smtClean="0"/>
              <a:pPr/>
              <a:t>6</a:t>
            </a:fld>
            <a:endParaRPr lang="en-US"/>
          </a:p>
        </p:txBody>
      </p:sp>
    </p:spTree>
    <p:extLst>
      <p:ext uri="{BB962C8B-B14F-4D97-AF65-F5344CB8AC3E}">
        <p14:creationId xmlns:p14="http://schemas.microsoft.com/office/powerpoint/2010/main" xmlns="" val="155918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If Monsters of the Midway happens, the date would conflict with Kenosha on April 28, but Kenosha responded first and are in for 2024</a:t>
            </a:r>
          </a:p>
        </p:txBody>
      </p:sp>
      <p:sp>
        <p:nvSpPr>
          <p:cNvPr id="4" name="Slide Number Placeholder 3"/>
          <p:cNvSpPr>
            <a:spLocks noGrp="1"/>
          </p:cNvSpPr>
          <p:nvPr>
            <p:ph type="sldNum" sz="quarter" idx="5"/>
          </p:nvPr>
        </p:nvSpPr>
        <p:spPr/>
        <p:txBody>
          <a:bodyPr/>
          <a:lstStyle/>
          <a:p>
            <a:fld id="{E9FF7A48-D142-486E-906B-1AFC2BFB767B}" type="slidenum">
              <a:rPr lang="en-US" smtClean="0"/>
              <a:pPr/>
              <a:t>9</a:t>
            </a:fld>
            <a:endParaRPr lang="en-US"/>
          </a:p>
        </p:txBody>
      </p:sp>
    </p:spTree>
    <p:extLst>
      <p:ext uri="{BB962C8B-B14F-4D97-AF65-F5344CB8AC3E}">
        <p14:creationId xmlns:p14="http://schemas.microsoft.com/office/powerpoint/2010/main" xmlns="" val="423807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https://www.fatandskinnytirefest.com/contact/</a:t>
            </a:r>
          </a:p>
        </p:txBody>
      </p:sp>
      <p:sp>
        <p:nvSpPr>
          <p:cNvPr id="4" name="Slide Number Placeholder 3"/>
          <p:cNvSpPr>
            <a:spLocks noGrp="1"/>
          </p:cNvSpPr>
          <p:nvPr>
            <p:ph type="sldNum" sz="quarter" idx="5"/>
          </p:nvPr>
        </p:nvSpPr>
        <p:spPr/>
        <p:txBody>
          <a:bodyPr/>
          <a:lstStyle/>
          <a:p>
            <a:fld id="{E9FF7A48-D142-486E-906B-1AFC2BFB767B}" type="slidenum">
              <a:rPr lang="en-US" smtClean="0"/>
              <a:pPr/>
              <a:t>10</a:t>
            </a:fld>
            <a:endParaRPr lang="en-US"/>
          </a:p>
        </p:txBody>
      </p:sp>
    </p:spTree>
    <p:extLst>
      <p:ext uri="{BB962C8B-B14F-4D97-AF65-F5344CB8AC3E}">
        <p14:creationId xmlns:p14="http://schemas.microsoft.com/office/powerpoint/2010/main" xmlns="" val="261084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ebd5efc66_1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4ebd5efc66_1_23: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spcBef>
                <a:spcPts val="0"/>
              </a:spcBef>
            </a:pPr>
            <a:endParaRPr dirty="0"/>
          </a:p>
        </p:txBody>
      </p:sp>
      <p:sp>
        <p:nvSpPr>
          <p:cNvPr id="401" name="Google Shape;401;g4ebd5efc66_1_23: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282" name="Google Shape;282;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spcBef>
                <a:spcPts val="367"/>
              </a:spcBef>
            </a:pPr>
            <a:endParaRPr dirty="0"/>
          </a:p>
        </p:txBody>
      </p:sp>
      <p:sp>
        <p:nvSpPr>
          <p:cNvPr id="289" name="Google Shape;289;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35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0" name="Google Shape;20;p2"/>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14325" algn="l">
              <a:spcBef>
                <a:spcPts val="360"/>
              </a:spcBef>
              <a:spcAft>
                <a:spcPts val="0"/>
              </a:spcAft>
              <a:buSzPts val="135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3EC6A4-303A-49FF-9406-AE50BF624E1E}" type="datetimeFigureOut">
              <a:rPr lang="en-US" smtClean="0"/>
              <a:pPr/>
              <a:t>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079E0-248E-426C-B89F-F9A7B327E0B6}"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1438" y="133350"/>
            <a:ext cx="1028700" cy="1447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993856" y="133350"/>
            <a:ext cx="1085850" cy="1447800"/>
          </a:xfrm>
          <a:prstGeom prst="rect">
            <a:avLst/>
          </a:prstGeom>
        </p:spPr>
      </p:pic>
    </p:spTree>
    <p:extLst>
      <p:ext uri="{BB962C8B-B14F-4D97-AF65-F5344CB8AC3E}">
        <p14:creationId xmlns:p14="http://schemas.microsoft.com/office/powerpoint/2010/main" xmlns="" val="169567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14325" algn="l">
              <a:spcBef>
                <a:spcPts val="360"/>
              </a:spcBef>
              <a:spcAft>
                <a:spcPts val="0"/>
              </a:spcAft>
              <a:buSzPts val="135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42900" algn="l">
              <a:spcBef>
                <a:spcPts val="480"/>
              </a:spcBef>
              <a:spcAft>
                <a:spcPts val="0"/>
              </a:spcAft>
              <a:buSzPts val="1800"/>
              <a:buChar char="o"/>
              <a:defRPr sz="2400"/>
            </a:lvl2pPr>
            <a:lvl3pPr marL="1371600" lvl="2" indent="-355600" algn="l">
              <a:spcBef>
                <a:spcPts val="400"/>
              </a:spcBef>
              <a:spcAft>
                <a:spcPts val="0"/>
              </a:spcAft>
              <a:buClr>
                <a:srgbClr val="7F7F7F"/>
              </a:buClr>
              <a:buSzPts val="2000"/>
              <a:buChar char="•"/>
              <a:defRPr sz="2000"/>
            </a:lvl3pPr>
            <a:lvl4pPr marL="1828800" lvl="3" indent="-342900" algn="l">
              <a:spcBef>
                <a:spcPts val="360"/>
              </a:spcBef>
              <a:spcAft>
                <a:spcPts val="0"/>
              </a:spcAft>
              <a:buClr>
                <a:srgbClr val="7F7F7F"/>
              </a:buClr>
              <a:buSzPts val="1800"/>
              <a:buChar char="–"/>
              <a:defRPr sz="1800"/>
            </a:lvl4pPr>
            <a:lvl5pPr marL="2286000" lvl="4" indent="-342900" algn="l">
              <a:spcBef>
                <a:spcPts val="360"/>
              </a:spcBef>
              <a:spcAft>
                <a:spcPts val="0"/>
              </a:spcAft>
              <a:buClr>
                <a:srgbClr val="7F7F7F"/>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SzPts val="2800"/>
              <a:buChar char="▪"/>
              <a:defRPr sz="2800"/>
            </a:lvl1pPr>
            <a:lvl2pPr marL="914400" lvl="1" indent="-342900" algn="l">
              <a:spcBef>
                <a:spcPts val="480"/>
              </a:spcBef>
              <a:spcAft>
                <a:spcPts val="0"/>
              </a:spcAft>
              <a:buSzPts val="1800"/>
              <a:buChar char="o"/>
              <a:defRPr sz="2400"/>
            </a:lvl2pPr>
            <a:lvl3pPr marL="1371600" lvl="2" indent="-355600" algn="l">
              <a:spcBef>
                <a:spcPts val="400"/>
              </a:spcBef>
              <a:spcAft>
                <a:spcPts val="0"/>
              </a:spcAft>
              <a:buClr>
                <a:srgbClr val="7F7F7F"/>
              </a:buClr>
              <a:buSzPts val="2000"/>
              <a:buChar char="•"/>
              <a:defRPr sz="2000"/>
            </a:lvl3pPr>
            <a:lvl4pPr marL="1828800" lvl="3" indent="-342900" algn="l">
              <a:spcBef>
                <a:spcPts val="360"/>
              </a:spcBef>
              <a:spcAft>
                <a:spcPts val="0"/>
              </a:spcAft>
              <a:buClr>
                <a:srgbClr val="7F7F7F"/>
              </a:buClr>
              <a:buSzPts val="1800"/>
              <a:buChar char="–"/>
              <a:defRPr sz="1800"/>
            </a:lvl4pPr>
            <a:lvl5pPr marL="2286000" lvl="4" indent="-342900" algn="l">
              <a:spcBef>
                <a:spcPts val="360"/>
              </a:spcBef>
              <a:spcAft>
                <a:spcPts val="0"/>
              </a:spcAft>
              <a:buClr>
                <a:srgbClr val="7F7F7F"/>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23850" algn="l">
              <a:spcBef>
                <a:spcPts val="400"/>
              </a:spcBef>
              <a:spcAft>
                <a:spcPts val="0"/>
              </a:spcAft>
              <a:buSzPts val="1500"/>
              <a:buChar char="o"/>
              <a:defRPr sz="2000"/>
            </a:lvl2pPr>
            <a:lvl3pPr marL="1371600" lvl="2" indent="-342900" algn="l">
              <a:spcBef>
                <a:spcPts val="360"/>
              </a:spcBef>
              <a:spcAft>
                <a:spcPts val="0"/>
              </a:spcAft>
              <a:buClr>
                <a:srgbClr val="7F7F7F"/>
              </a:buClr>
              <a:buSzPts val="1800"/>
              <a:buChar char="•"/>
              <a:defRPr sz="1800"/>
            </a:lvl3pPr>
            <a:lvl4pPr marL="1828800" lvl="3" indent="-330200" algn="l">
              <a:spcBef>
                <a:spcPts val="320"/>
              </a:spcBef>
              <a:spcAft>
                <a:spcPts val="0"/>
              </a:spcAft>
              <a:buClr>
                <a:srgbClr val="7F7F7F"/>
              </a:buClr>
              <a:buSzPts val="1600"/>
              <a:buChar char="–"/>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Clr>
                <a:srgbClr val="7F7F7F"/>
              </a:buClr>
              <a:buSzPts val="1800"/>
              <a:buNone/>
              <a:defRPr sz="1800" b="1"/>
            </a:lvl3pPr>
            <a:lvl4pPr marL="1828800" lvl="3" indent="-228600" algn="l">
              <a:spcBef>
                <a:spcPts val="320"/>
              </a:spcBef>
              <a:spcAft>
                <a:spcPts val="0"/>
              </a:spcAft>
              <a:buClr>
                <a:srgbClr val="7F7F7F"/>
              </a:buClr>
              <a:buSzPts val="1600"/>
              <a:buNone/>
              <a:defRPr sz="1600" b="1"/>
            </a:lvl4pPr>
            <a:lvl5pPr marL="2286000" lvl="4" indent="-228600" algn="l">
              <a:spcBef>
                <a:spcPts val="320"/>
              </a:spcBef>
              <a:spcAft>
                <a:spcPts val="0"/>
              </a:spcAft>
              <a:buClr>
                <a:srgbClr val="7F7F7F"/>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23850" algn="l">
              <a:spcBef>
                <a:spcPts val="400"/>
              </a:spcBef>
              <a:spcAft>
                <a:spcPts val="0"/>
              </a:spcAft>
              <a:buSzPts val="1500"/>
              <a:buChar char="o"/>
              <a:defRPr sz="2000"/>
            </a:lvl2pPr>
            <a:lvl3pPr marL="1371600" lvl="2" indent="-342900" algn="l">
              <a:spcBef>
                <a:spcPts val="360"/>
              </a:spcBef>
              <a:spcAft>
                <a:spcPts val="0"/>
              </a:spcAft>
              <a:buClr>
                <a:srgbClr val="7F7F7F"/>
              </a:buClr>
              <a:buSzPts val="1800"/>
              <a:buChar char="•"/>
              <a:defRPr sz="1800"/>
            </a:lvl3pPr>
            <a:lvl4pPr marL="1828800" lvl="3" indent="-330200" algn="l">
              <a:spcBef>
                <a:spcPts val="320"/>
              </a:spcBef>
              <a:spcAft>
                <a:spcPts val="0"/>
              </a:spcAft>
              <a:buClr>
                <a:srgbClr val="7F7F7F"/>
              </a:buClr>
              <a:buSzPts val="1600"/>
              <a:buChar char="–"/>
              <a:defRPr sz="1600"/>
            </a:lvl4pPr>
            <a:lvl5pPr marL="2286000" lvl="4" indent="-330200" algn="l">
              <a:spcBef>
                <a:spcPts val="320"/>
              </a:spcBef>
              <a:spcAft>
                <a:spcPts val="0"/>
              </a:spcAft>
              <a:buClr>
                <a:srgbClr val="7F7F7F"/>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5"/>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7"/>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361950" algn="l">
              <a:spcBef>
                <a:spcPts val="560"/>
              </a:spcBef>
              <a:spcAft>
                <a:spcPts val="0"/>
              </a:spcAft>
              <a:buSzPts val="2100"/>
              <a:buChar char="o"/>
              <a:defRPr sz="2800"/>
            </a:lvl2pPr>
            <a:lvl3pPr marL="1371600" lvl="2" indent="-381000" algn="l">
              <a:spcBef>
                <a:spcPts val="480"/>
              </a:spcBef>
              <a:spcAft>
                <a:spcPts val="0"/>
              </a:spcAft>
              <a:buClr>
                <a:srgbClr val="7F7F7F"/>
              </a:buClr>
              <a:buSzPts val="2400"/>
              <a:buChar char="•"/>
              <a:defRPr sz="2400"/>
            </a:lvl3pPr>
            <a:lvl4pPr marL="1828800" lvl="3" indent="-355600" algn="l">
              <a:spcBef>
                <a:spcPts val="400"/>
              </a:spcBef>
              <a:spcAft>
                <a:spcPts val="0"/>
              </a:spcAft>
              <a:buClr>
                <a:srgbClr val="7F7F7F"/>
              </a:buClr>
              <a:buSzPts val="2000"/>
              <a:buChar char="–"/>
              <a:defRPr sz="2000"/>
            </a:lvl4pPr>
            <a:lvl5pPr marL="2286000" lvl="4" indent="-355600" algn="l">
              <a:spcBef>
                <a:spcPts val="400"/>
              </a:spcBef>
              <a:spcAft>
                <a:spcPts val="0"/>
              </a:spcAft>
              <a:buClr>
                <a:srgbClr val="7F7F7F"/>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8"/>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7C93A7"/>
              </a:buClr>
              <a:buSzPts val="3200"/>
              <a:buFont typeface="Noto Sans Symbols"/>
              <a:buNone/>
              <a:defRPr sz="3200" b="0" i="0" u="none" strike="noStrike" cap="none">
                <a:solidFill>
                  <a:srgbClr val="404040"/>
                </a:solidFill>
                <a:latin typeface="Arial"/>
                <a:ea typeface="Arial"/>
                <a:cs typeface="Arial"/>
                <a:sym typeface="Arial"/>
              </a:defRPr>
            </a:lvl1pPr>
            <a:lvl2pPr marR="0" lvl="1" algn="l" rtl="0">
              <a:spcBef>
                <a:spcPts val="560"/>
              </a:spcBef>
              <a:spcAft>
                <a:spcPts val="0"/>
              </a:spcAft>
              <a:buClr>
                <a:srgbClr val="7C93A7"/>
              </a:buClr>
              <a:buSzPts val="2100"/>
              <a:buFont typeface="Courier New"/>
              <a:buNone/>
              <a:defRPr sz="2800" b="0" i="0" u="none" strike="noStrike" cap="none">
                <a:solidFill>
                  <a:srgbClr val="404040"/>
                </a:solidFill>
                <a:latin typeface="Arial"/>
                <a:ea typeface="Arial"/>
                <a:cs typeface="Arial"/>
                <a:sym typeface="Arial"/>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Arial"/>
                <a:ea typeface="Arial"/>
                <a:cs typeface="Arial"/>
                <a:sym typeface="Arial"/>
              </a:defRPr>
            </a:lvl3pPr>
            <a:lvl4pPr marR="0" lvl="3" algn="l"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4pPr>
            <a:lvl5pPr marR="0" lvl="4" algn="l" rtl="0">
              <a:spcBef>
                <a:spcPts val="400"/>
              </a:spcBef>
              <a:spcAft>
                <a:spcPts val="0"/>
              </a:spcAft>
              <a:buClr>
                <a:srgbClr val="7F7F7F"/>
              </a:buClr>
              <a:buSzPts val="2000"/>
              <a:buFont typeface="Arial"/>
              <a:buNone/>
              <a:defRPr sz="2000" b="0" i="0" u="none" strike="noStrike" cap="none">
                <a:solidFill>
                  <a:srgbClr val="7F7F7F"/>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Clr>
                <a:srgbClr val="7F7F7F"/>
              </a:buClr>
              <a:buSzPts val="1000"/>
              <a:buNone/>
              <a:defRPr sz="1000"/>
            </a:lvl3pPr>
            <a:lvl4pPr marL="1828800" lvl="3" indent="-228600" algn="l">
              <a:spcBef>
                <a:spcPts val="180"/>
              </a:spcBef>
              <a:spcAft>
                <a:spcPts val="0"/>
              </a:spcAft>
              <a:buClr>
                <a:srgbClr val="7F7F7F"/>
              </a:buClr>
              <a:buSzPts val="900"/>
              <a:buNone/>
              <a:defRPr sz="900"/>
            </a:lvl4pPr>
            <a:lvl5pPr marL="2286000" lvl="4" indent="-228600" algn="l">
              <a:spcBef>
                <a:spcPts val="180"/>
              </a:spcBef>
              <a:spcAft>
                <a:spcPts val="0"/>
              </a:spcAft>
              <a:buClr>
                <a:srgbClr val="7F7F7F"/>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9"/>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14325" algn="l">
              <a:spcBef>
                <a:spcPts val="360"/>
              </a:spcBef>
              <a:spcAft>
                <a:spcPts val="0"/>
              </a:spcAft>
              <a:buSzPts val="1350"/>
              <a:buChar char="o"/>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HPP background bottom.png"/>
          <p:cNvPicPr preferRelativeResize="0"/>
          <p:nvPr/>
        </p:nvPicPr>
        <p:blipFill rotWithShape="1">
          <a:blip r:embed="rId13">
            <a:alphaModFix/>
          </a:blip>
          <a:srcRect/>
          <a:stretch/>
        </p:blipFill>
        <p:spPr>
          <a:xfrm>
            <a:off x="0" y="5938838"/>
            <a:ext cx="9144000" cy="919162"/>
          </a:xfrm>
          <a:prstGeom prst="rect">
            <a:avLst/>
          </a:prstGeom>
          <a:noFill/>
          <a:ln>
            <a:noFill/>
          </a:ln>
        </p:spPr>
      </p:pic>
      <p:pic>
        <p:nvPicPr>
          <p:cNvPr id="11" name="Google Shape;11;p1" descr="HPP background top.png"/>
          <p:cNvPicPr preferRelativeResize="0"/>
          <p:nvPr/>
        </p:nvPicPr>
        <p:blipFill rotWithShape="1">
          <a:blip r:embed="rId14">
            <a:alphaModFix/>
          </a:blip>
          <a:srcRect/>
          <a:stretch/>
        </p:blipFill>
        <p:spPr>
          <a:xfrm>
            <a:off x="0" y="0"/>
            <a:ext cx="9144000" cy="457200"/>
          </a:xfrm>
          <a:prstGeom prst="rect">
            <a:avLst/>
          </a:prstGeom>
          <a:noFill/>
          <a:ln>
            <a:noFill/>
          </a:ln>
        </p:spPr>
      </p:pic>
      <p:sp>
        <p:nvSpPr>
          <p:cNvPr id="12" name="Google Shape;12;p1"/>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1pPr>
            <a:lvl2pPr marR="0" lvl="1"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2pPr>
            <a:lvl3pPr marR="0" lvl="2"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3pPr>
            <a:lvl4pPr marR="0" lvl="3"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4pPr>
            <a:lvl5pPr marR="0" lvl="4"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5pPr>
            <a:lvl6pPr marR="0" lvl="5"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6pPr>
            <a:lvl7pPr marR="0" lvl="6"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7pPr>
            <a:lvl8pPr marR="0" lvl="7"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8pPr>
            <a:lvl9pPr marR="0" lvl="8" algn="l" rtl="0">
              <a:spcBef>
                <a:spcPts val="0"/>
              </a:spcBef>
              <a:spcAft>
                <a:spcPts val="0"/>
              </a:spcAft>
              <a:buSzPts val="1400"/>
              <a:buNone/>
              <a:defRPr sz="3800" b="1" i="0" u="none" strike="noStrike" cap="none">
                <a:solidFill>
                  <a:srgbClr val="C6352F"/>
                </a:solidFill>
                <a:latin typeface="Arial Narrow"/>
                <a:ea typeface="Arial Narrow"/>
                <a:cs typeface="Arial Narrow"/>
                <a:sym typeface="Arial Narrow"/>
              </a:defRPr>
            </a:lvl9pPr>
          </a:lstStyle>
          <a:p>
            <a:endParaRPr/>
          </a:p>
        </p:txBody>
      </p:sp>
      <p:sp>
        <p:nvSpPr>
          <p:cNvPr id="13" name="Google Shape;13;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7C93A7"/>
              </a:buClr>
              <a:buSzPts val="2400"/>
              <a:buFont typeface="Noto Sans Symbols"/>
              <a:buChar char="▪"/>
              <a:defRPr sz="2400" b="0" i="0" u="none" strike="noStrike" cap="none">
                <a:solidFill>
                  <a:srgbClr val="404040"/>
                </a:solidFill>
                <a:latin typeface="Arial"/>
                <a:ea typeface="Arial"/>
                <a:cs typeface="Arial"/>
                <a:sym typeface="Arial"/>
              </a:defRPr>
            </a:lvl1pPr>
            <a:lvl2pPr marL="914400" marR="0" lvl="1" indent="-323850" algn="l" rtl="0">
              <a:spcBef>
                <a:spcPts val="400"/>
              </a:spcBef>
              <a:spcAft>
                <a:spcPts val="0"/>
              </a:spcAft>
              <a:buClr>
                <a:srgbClr val="7C93A7"/>
              </a:buClr>
              <a:buSzPts val="1500"/>
              <a:buFont typeface="Courier New"/>
              <a:buChar char="o"/>
              <a:defRPr sz="2000" b="0" i="0" u="none" strike="noStrike" cap="none">
                <a:solidFill>
                  <a:srgbClr val="404040"/>
                </a:solidFill>
                <a:latin typeface="Arial"/>
                <a:ea typeface="Arial"/>
                <a:cs typeface="Arial"/>
                <a:sym typeface="Arial"/>
              </a:defRPr>
            </a:lvl2pPr>
            <a:lvl3pPr marL="1371600" marR="0" lvl="2"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120775" y="6515100"/>
            <a:ext cx="1376363" cy="254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898989"/>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2603500" y="6515100"/>
            <a:ext cx="2665413" cy="25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5346700" y="6515100"/>
            <a:ext cx="511175" cy="254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1pPr>
            <a:lvl2pPr marL="0" marR="0" lvl="1"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2pPr>
            <a:lvl3pPr marL="0" marR="0" lvl="2"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3pPr>
            <a:lvl4pPr marL="0" marR="0" lvl="3"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4pPr>
            <a:lvl5pPr marL="0" marR="0" lvl="4"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5pPr>
            <a:lvl6pPr marL="0" marR="0" lvl="5"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6pPr>
            <a:lvl7pPr marL="0" marR="0" lvl="6"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7pPr>
            <a:lvl8pPr marL="0" marR="0" lvl="7"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8pPr>
            <a:lvl9pPr marL="0" marR="0" lvl="8" indent="0" algn="r" rtl="0">
              <a:spcBef>
                <a:spcPts val="0"/>
              </a:spcBef>
              <a:spcAft>
                <a:spcPts val="0"/>
              </a:spcAft>
              <a:buNone/>
              <a:defRPr sz="11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briggs32281221@gmail.co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llinoiscycling.org/racing/illinois-cup" TargetMode="External"/><Relationship Id="rId1" Type="http://schemas.openxmlformats.org/officeDocument/2006/relationships/slideLayout" Target="../slideLayouts/slideLayout3.xml"/><Relationship Id="rId5" Type="http://schemas.openxmlformats.org/officeDocument/2006/relationships/hyperlink" Target="https://docs.google.com/spreadsheets/d/1Xs-4WnSzhV0hV3ejsfWsfDskVti7k2MqUFfokcjovwo/edit"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685800" y="381001"/>
            <a:ext cx="7772400" cy="1295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cap="none">
                <a:latin typeface="Arial Narrow"/>
                <a:ea typeface="Arial Narrow"/>
                <a:cs typeface="Arial Narrow"/>
                <a:sym typeface="Arial Narrow"/>
              </a:rPr>
              <a:t>USAC Update for ICA </a:t>
            </a:r>
            <a:br>
              <a:rPr lang="en-US" cap="none">
                <a:latin typeface="Arial Narrow"/>
                <a:ea typeface="Arial Narrow"/>
                <a:cs typeface="Arial Narrow"/>
                <a:sym typeface="Arial Narrow"/>
              </a:rPr>
            </a:br>
            <a:r>
              <a:rPr lang="en-US" cap="none">
                <a:latin typeface="Arial Narrow"/>
                <a:ea typeface="Arial Narrow"/>
                <a:cs typeface="Arial Narrow"/>
                <a:sym typeface="Arial Narrow"/>
              </a:rPr>
              <a:t>Clubs/Teams and Race Directors</a:t>
            </a:r>
            <a:endParaRPr/>
          </a:p>
        </p:txBody>
      </p:sp>
      <p:sp>
        <p:nvSpPr>
          <p:cNvPr id="86" name="Google Shape;86;p12"/>
          <p:cNvSpPr txBox="1">
            <a:spLocks noGrp="1"/>
          </p:cNvSpPr>
          <p:nvPr>
            <p:ph type="body" idx="1"/>
          </p:nvPr>
        </p:nvSpPr>
        <p:spPr>
          <a:xfrm>
            <a:off x="722313" y="1600202"/>
            <a:ext cx="7772400" cy="636562"/>
          </a:xfrm>
          <a:prstGeom prst="rect">
            <a:avLst/>
          </a:prstGeom>
          <a:noFill/>
          <a:ln>
            <a:noFill/>
          </a:ln>
        </p:spPr>
        <p:txBody>
          <a:bodyPr spcFirstLastPara="1" wrap="square" lIns="91425" tIns="45700" rIns="91425" bIns="45700" anchor="b" anchorCtr="0">
            <a:noAutofit/>
          </a:bodyPr>
          <a:lstStyle/>
          <a:p>
            <a:pPr marL="0" lvl="0" indent="0" algn="ctr" rtl="0">
              <a:spcBef>
                <a:spcPts val="480"/>
              </a:spcBef>
              <a:spcAft>
                <a:spcPts val="0"/>
              </a:spcAft>
              <a:buSzPts val="2400"/>
              <a:buFont typeface="Noto Sans Symbols"/>
              <a:buNone/>
            </a:pPr>
            <a:r>
              <a:rPr lang="en-US" sz="2400" dirty="0" smtClean="0">
                <a:solidFill>
                  <a:srgbClr val="000000"/>
                </a:solidFill>
              </a:rPr>
              <a:t>February 11,</a:t>
            </a:r>
            <a:r>
              <a:rPr lang="en-US" sz="2400" baseline="30000" dirty="0" smtClean="0">
                <a:solidFill>
                  <a:srgbClr val="000000"/>
                </a:solidFill>
              </a:rPr>
              <a:t>,</a:t>
            </a:r>
            <a:r>
              <a:rPr lang="en-US" sz="2400" dirty="0" smtClean="0">
                <a:solidFill>
                  <a:srgbClr val="000000"/>
                </a:solidFill>
              </a:rPr>
              <a:t> 2024</a:t>
            </a:r>
            <a:endParaRPr dirty="0">
              <a:solidFill>
                <a:srgbClr val="000000"/>
              </a:solidFill>
            </a:endParaRPr>
          </a:p>
        </p:txBody>
      </p:sp>
      <p:pic>
        <p:nvPicPr>
          <p:cNvPr id="87" name="Google Shape;87;p12" descr="ICA_logo_final_RGB.png"/>
          <p:cNvPicPr preferRelativeResize="0"/>
          <p:nvPr/>
        </p:nvPicPr>
        <p:blipFill rotWithShape="1">
          <a:blip r:embed="rId3">
            <a:alphaModFix/>
          </a:blip>
          <a:srcRect/>
          <a:stretch/>
        </p:blipFill>
        <p:spPr>
          <a:xfrm>
            <a:off x="3352800" y="2819400"/>
            <a:ext cx="3429000" cy="3429000"/>
          </a:xfrm>
          <a:prstGeom prst="rect">
            <a:avLst/>
          </a:prstGeom>
          <a:noFill/>
          <a:ln>
            <a:noFill/>
          </a:ln>
        </p:spPr>
      </p:pic>
      <p:pic>
        <p:nvPicPr>
          <p:cNvPr id="88" name="Google Shape;88;p12" descr="USA_Cycling_Logo.jpg"/>
          <p:cNvPicPr preferRelativeResize="0"/>
          <p:nvPr/>
        </p:nvPicPr>
        <p:blipFill rotWithShape="1">
          <a:blip r:embed="rId4">
            <a:alphaModFix/>
          </a:blip>
          <a:srcRect/>
          <a:stretch/>
        </p:blipFill>
        <p:spPr>
          <a:xfrm>
            <a:off x="228600" y="5659821"/>
            <a:ext cx="990600" cy="1008993"/>
          </a:xfrm>
          <a:prstGeom prst="rect">
            <a:avLst/>
          </a:prstGeom>
          <a:noFill/>
          <a:ln>
            <a:noFill/>
          </a:ln>
        </p:spPr>
      </p:pic>
      <p:pic>
        <p:nvPicPr>
          <p:cNvPr id="6" name="Google Shape;413;p54" descr="USA_Cycling_Logo.jpg"/>
          <p:cNvPicPr preferRelativeResize="0"/>
          <p:nvPr/>
        </p:nvPicPr>
        <p:blipFill rotWithShape="1">
          <a:blip r:embed="rId4">
            <a:alphaModFix/>
          </a:blip>
          <a:srcRect/>
          <a:stretch/>
        </p:blipFill>
        <p:spPr>
          <a:xfrm>
            <a:off x="149770" y="5581650"/>
            <a:ext cx="990600" cy="121328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
            <a:ext cx="8096249" cy="1325563"/>
          </a:xfrm>
        </p:spPr>
        <p:txBody>
          <a:bodyPr/>
          <a:lstStyle/>
          <a:p>
            <a:pPr algn="ctr"/>
            <a:r>
              <a:rPr lang="en-US" b="1" dirty="0" smtClean="0"/>
              <a:t>2024 State Championship Events</a:t>
            </a:r>
            <a:endParaRPr lang="en-US" b="1" dirty="0"/>
          </a:p>
        </p:txBody>
      </p:sp>
      <p:sp>
        <p:nvSpPr>
          <p:cNvPr id="5" name="Text Placeholder 4"/>
          <p:cNvSpPr>
            <a:spLocks noGrp="1"/>
          </p:cNvSpPr>
          <p:nvPr>
            <p:ph type="body" idx="1"/>
          </p:nvPr>
        </p:nvSpPr>
        <p:spPr>
          <a:xfrm>
            <a:off x="666750" y="1028700"/>
            <a:ext cx="7810500" cy="5238750"/>
          </a:xfrm>
        </p:spPr>
        <p:txBody>
          <a:bodyPr/>
          <a:lstStyle/>
          <a:p>
            <a:pPr>
              <a:buFont typeface="Wingdings" pitchFamily="2" charset="2"/>
              <a:buChar char="v"/>
            </a:pPr>
            <a:r>
              <a:rPr lang="en-US" sz="3000" dirty="0" smtClean="0"/>
              <a:t>Criterium: voting ended 2-9-24 </a:t>
            </a:r>
            <a:r>
              <a:rPr lang="en-US" sz="1600" dirty="0" smtClean="0">
                <a:solidFill>
                  <a:schemeClr val="accent1">
                    <a:lumMod val="60000"/>
                    <a:lumOff val="40000"/>
                  </a:schemeClr>
                </a:solidFill>
              </a:rPr>
              <a:t>(announce winner)</a:t>
            </a:r>
          </a:p>
          <a:p>
            <a:pPr lvl="2">
              <a:buFont typeface="Wingdings" pitchFamily="2" charset="2"/>
              <a:buChar char="v"/>
            </a:pPr>
            <a:r>
              <a:rPr lang="en-US" sz="2400" dirty="0" smtClean="0">
                <a:solidFill>
                  <a:srgbClr val="002060"/>
                </a:solidFill>
              </a:rPr>
              <a:t>Edwardsville</a:t>
            </a:r>
          </a:p>
          <a:p>
            <a:pPr lvl="2">
              <a:buFont typeface="Wingdings" pitchFamily="2" charset="2"/>
              <a:buChar char="v"/>
            </a:pPr>
            <a:r>
              <a:rPr lang="en-US" sz="2400" dirty="0" smtClean="0">
                <a:solidFill>
                  <a:srgbClr val="002060"/>
                </a:solidFill>
              </a:rPr>
              <a:t>Elmhurst</a:t>
            </a:r>
          </a:p>
          <a:p>
            <a:pPr>
              <a:buFont typeface="Wingdings" pitchFamily="2" charset="2"/>
              <a:buChar char="v"/>
            </a:pPr>
            <a:r>
              <a:rPr lang="en-US" sz="3000" dirty="0" smtClean="0"/>
              <a:t>Road Race:</a:t>
            </a:r>
          </a:p>
          <a:p>
            <a:pPr lvl="2">
              <a:buFont typeface="Wingdings" pitchFamily="2" charset="2"/>
              <a:buChar char="v"/>
            </a:pPr>
            <a:r>
              <a:rPr lang="en-US" sz="2400" dirty="0" smtClean="0">
                <a:solidFill>
                  <a:srgbClr val="002060"/>
                </a:solidFill>
              </a:rPr>
              <a:t>No races currently being offered</a:t>
            </a:r>
            <a:endParaRPr lang="en-US" sz="2600" dirty="0" smtClean="0">
              <a:solidFill>
                <a:srgbClr val="002060"/>
              </a:solidFill>
            </a:endParaRPr>
          </a:p>
          <a:p>
            <a:pPr>
              <a:buFont typeface="Wingdings" pitchFamily="2" charset="2"/>
              <a:buChar char="v"/>
            </a:pPr>
            <a:r>
              <a:rPr lang="en-US" sz="3000" dirty="0" smtClean="0"/>
              <a:t>Time Trial</a:t>
            </a:r>
          </a:p>
          <a:p>
            <a:pPr lvl="2">
              <a:buFont typeface="Wingdings" pitchFamily="2" charset="2"/>
              <a:buChar char="v"/>
            </a:pPr>
            <a:r>
              <a:rPr lang="en-US" sz="2400" dirty="0" smtClean="0">
                <a:solidFill>
                  <a:srgbClr val="002060"/>
                </a:solidFill>
              </a:rPr>
              <a:t>SCW Autobahn?</a:t>
            </a:r>
          </a:p>
          <a:p>
            <a:pPr>
              <a:buFont typeface="Wingdings" pitchFamily="2" charset="2"/>
              <a:buChar char="v"/>
            </a:pPr>
            <a:r>
              <a:rPr lang="en-US" sz="3000" dirty="0" smtClean="0"/>
              <a:t>Cyclocross: </a:t>
            </a:r>
          </a:p>
          <a:p>
            <a:pPr lvl="2">
              <a:buFont typeface="Wingdings" pitchFamily="2" charset="2"/>
              <a:buChar char="v"/>
            </a:pPr>
            <a:r>
              <a:rPr lang="en-US" sz="2400" dirty="0" smtClean="0">
                <a:solidFill>
                  <a:srgbClr val="002060"/>
                </a:solidFill>
              </a:rPr>
              <a:t>Applications open June 2024</a:t>
            </a:r>
          </a:p>
          <a:p>
            <a:pPr>
              <a:buFont typeface="Wingdings" pitchFamily="2" charset="2"/>
              <a:buChar char="v"/>
            </a:pPr>
            <a:r>
              <a:rPr lang="en-US" sz="3000" dirty="0" smtClean="0"/>
              <a:t>Track</a:t>
            </a:r>
          </a:p>
          <a:p>
            <a:pPr lvl="2">
              <a:buFont typeface="Wingdings" pitchFamily="2" charset="2"/>
              <a:buChar char="v"/>
            </a:pPr>
            <a:r>
              <a:rPr lang="en-US" sz="2400" dirty="0" smtClean="0">
                <a:solidFill>
                  <a:srgbClr val="002060"/>
                </a:solidFill>
              </a:rPr>
              <a:t>Ed Rudolph </a:t>
            </a:r>
            <a:r>
              <a:rPr lang="en-US" sz="2400" dirty="0" err="1" smtClean="0">
                <a:solidFill>
                  <a:srgbClr val="002060"/>
                </a:solidFill>
              </a:rPr>
              <a:t>Velodrome</a:t>
            </a:r>
            <a:endParaRPr lang="en-US" sz="2400" dirty="0">
              <a:solidFill>
                <a:srgbClr val="002060"/>
              </a:solidFill>
            </a:endParaRPr>
          </a:p>
        </p:txBody>
      </p:sp>
      <p:pic>
        <p:nvPicPr>
          <p:cNvPr id="6" name="Picture 5"/>
          <p:cNvPicPr/>
          <p:nvPr/>
        </p:nvPicPr>
        <p:blipFill>
          <a:blip r:embed="rId3" cstate="print"/>
          <a:srcRect/>
          <a:stretch>
            <a:fillRect/>
          </a:stretch>
        </p:blipFill>
        <p:spPr bwMode="auto">
          <a:xfrm>
            <a:off x="8001000" y="5401661"/>
            <a:ext cx="1143000" cy="1456339"/>
          </a:xfrm>
          <a:prstGeom prst="rect">
            <a:avLst/>
          </a:prstGeom>
          <a:noFill/>
          <a:ln w="9525">
            <a:noFill/>
            <a:miter lim="800000"/>
            <a:headEnd/>
            <a:tailEnd/>
          </a:ln>
        </p:spPr>
      </p:pic>
      <p:pic>
        <p:nvPicPr>
          <p:cNvPr id="7"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extLst>
      <p:ext uri="{BB962C8B-B14F-4D97-AF65-F5344CB8AC3E}">
        <p14:creationId xmlns:p14="http://schemas.microsoft.com/office/powerpoint/2010/main" xmlns="" val="2402040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3"/>
          <p:cNvSpPr txBox="1">
            <a:spLocks noGrp="1"/>
          </p:cNvSpPr>
          <p:nvPr>
            <p:ph type="title"/>
          </p:nvPr>
        </p:nvSpPr>
        <p:spPr>
          <a:xfrm>
            <a:off x="722313" y="457201"/>
            <a:ext cx="77724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graphicFrame>
        <p:nvGraphicFramePr>
          <p:cNvPr id="5" name="Table 4"/>
          <p:cNvGraphicFramePr>
            <a:graphicFrameLocks noGrp="1"/>
          </p:cNvGraphicFramePr>
          <p:nvPr/>
        </p:nvGraphicFramePr>
        <p:xfrm>
          <a:off x="1181100" y="666748"/>
          <a:ext cx="7429500" cy="5080554"/>
        </p:xfrm>
        <a:graphic>
          <a:graphicData uri="http://schemas.openxmlformats.org/drawingml/2006/table">
            <a:tbl>
              <a:tblPr firstRow="1" bandRow="1">
                <a:tableStyleId>{21E4AEA4-8DFA-4A89-87EB-49C32662AFE0}</a:tableStyleId>
              </a:tblPr>
              <a:tblGrid>
                <a:gridCol w="7429500"/>
              </a:tblGrid>
              <a:tr h="952502">
                <a:tc>
                  <a:txBody>
                    <a:bodyPr/>
                    <a:lstStyle/>
                    <a:p>
                      <a:r>
                        <a:rPr lang="en-US" sz="1600" u="none" strike="noStrike" cap="all" dirty="0" smtClean="0">
                          <a:sym typeface="Arial"/>
                        </a:rPr>
                        <a:t>EVENT ORGANIZER WEBINAR SERIES</a:t>
                      </a:r>
                    </a:p>
                    <a:p>
                      <a:r>
                        <a:rPr lang="en-US" sz="1600" u="none" strike="noStrike" cap="none" dirty="0" smtClean="0">
                          <a:sym typeface="Arial"/>
                        </a:rPr>
                        <a:t>Whether you're a seasoned event organizer or just stepping into the world of cycling event organization, this series is your ticket to success.</a:t>
                      </a:r>
                    </a:p>
                    <a:p>
                      <a:endParaRPr lang="en-US" sz="1600" dirty="0"/>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CHAMPIONING USA CYCLING’S SAFE SPORT PROTOCOL AT SANCTIONED EVENTS</a:t>
                      </a:r>
                    </a:p>
                    <a:p>
                      <a:r>
                        <a:rPr lang="en-US" sz="1400" b="0" i="0" u="none" strike="noStrike" cap="all" dirty="0" smtClean="0">
                          <a:solidFill>
                            <a:schemeClr val="dk1"/>
                          </a:solidFill>
                          <a:latin typeface="+mn-lt"/>
                          <a:ea typeface="+mn-ea"/>
                          <a:cs typeface="+mn-cs"/>
                          <a:sym typeface="Arial"/>
                        </a:rPr>
                        <a:t>JANUARY 23, 2024</a:t>
                      </a:r>
                      <a:endParaRPr lang="en-US" sz="1600" dirty="0"/>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DIVERSITY, EQUITY, AND INCLUSION 101</a:t>
                      </a:r>
                    </a:p>
                    <a:p>
                      <a:r>
                        <a:rPr lang="en-US" sz="1400" b="0" i="0" u="none" strike="noStrike" cap="all" dirty="0" smtClean="0">
                          <a:solidFill>
                            <a:schemeClr val="dk1"/>
                          </a:solidFill>
                          <a:latin typeface="+mn-lt"/>
                          <a:ea typeface="+mn-ea"/>
                          <a:cs typeface="+mn-cs"/>
                          <a:sym typeface="Arial"/>
                        </a:rPr>
                        <a:t>FEBRUARY 20, 2024</a:t>
                      </a:r>
                      <a:endParaRPr lang="en-US" sz="1600" dirty="0"/>
                    </a:p>
                  </a:txBody>
                  <a:tcPr/>
                </a:tc>
              </a:tr>
              <a:tr h="541959">
                <a:tc>
                  <a:txBody>
                    <a:bodyPr/>
                    <a:lstStyle/>
                    <a:p>
                      <a:r>
                        <a:rPr lang="en-US" sz="1400" b="0" i="0" u="none" strike="noStrike" cap="all" dirty="0" smtClean="0">
                          <a:solidFill>
                            <a:schemeClr val="dk1"/>
                          </a:solidFill>
                          <a:latin typeface="+mn-lt"/>
                          <a:ea typeface="+mn-ea"/>
                          <a:cs typeface="+mn-cs"/>
                          <a:sym typeface="Arial"/>
                        </a:rPr>
                        <a:t>EVENT INSURANCE</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MARCH 19, 2024</a:t>
                      </a:r>
                      <a:endParaRPr lang="en-US" sz="1400" b="0" i="0" u="none" strike="noStrike" cap="none" dirty="0" smtClean="0">
                        <a:solidFill>
                          <a:schemeClr val="dk1"/>
                        </a:solidFill>
                        <a:latin typeface="+mn-lt"/>
                        <a:ea typeface="+mn-ea"/>
                        <a:cs typeface="+mn-cs"/>
                        <a:sym typeface="Arial"/>
                      </a:endParaRPr>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STRATEGIES TO ELEVATE YOUR EVENT</a:t>
                      </a:r>
                      <a:endParaRPr lang="en-US" sz="1400" b="0" i="0" u="none" strike="noStrike" cap="none" dirty="0" smtClean="0">
                        <a:solidFill>
                          <a:schemeClr val="dk1"/>
                        </a:solidFill>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APRIL 16, 2024</a:t>
                      </a:r>
                      <a:endParaRPr lang="en-US" sz="1400" b="0" i="0" u="none" strike="noStrike" cap="none" dirty="0" smtClean="0">
                        <a:solidFill>
                          <a:schemeClr val="dk1"/>
                        </a:solidFill>
                        <a:latin typeface="+mn-lt"/>
                        <a:ea typeface="+mn-ea"/>
                        <a:cs typeface="+mn-cs"/>
                        <a:sym typeface="Arial"/>
                      </a:endParaRPr>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STRATEGIES FOR MARKETING YOUR EVENT</a:t>
                      </a:r>
                      <a:endParaRPr lang="en-US" sz="1400" b="0" i="0" u="none" strike="noStrike" cap="none" dirty="0" smtClean="0">
                        <a:solidFill>
                          <a:schemeClr val="dk1"/>
                        </a:solidFill>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SEPTEMBER 17, 2024</a:t>
                      </a:r>
                      <a:endParaRPr lang="en-US" sz="1400" b="0" i="0" u="none" strike="noStrike" cap="none" dirty="0" smtClean="0">
                        <a:solidFill>
                          <a:schemeClr val="dk1"/>
                        </a:solidFill>
                        <a:latin typeface="+mn-lt"/>
                        <a:ea typeface="+mn-ea"/>
                        <a:cs typeface="+mn-cs"/>
                        <a:sym typeface="Arial"/>
                      </a:endParaRPr>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STAFFING YOUR EVENT FOR SUCCESS</a:t>
                      </a:r>
                      <a:endParaRPr lang="en-US" sz="1400" b="0" i="0" u="none" strike="noStrike" cap="none" dirty="0" smtClean="0">
                        <a:solidFill>
                          <a:schemeClr val="dk1"/>
                        </a:solidFill>
                        <a:latin typeface="+mn-lt"/>
                        <a:ea typeface="+mn-ea"/>
                        <a:cs typeface="+mn-cs"/>
                        <a:sym typeface="Arial"/>
                      </a:endParaRPr>
                    </a:p>
                    <a:p>
                      <a:r>
                        <a:rPr lang="en-US" sz="1400" b="0" i="0" u="none" strike="noStrike" cap="all" dirty="0" smtClean="0">
                          <a:solidFill>
                            <a:schemeClr val="dk1"/>
                          </a:solidFill>
                          <a:latin typeface="+mn-lt"/>
                          <a:ea typeface="+mn-ea"/>
                          <a:cs typeface="+mn-cs"/>
                          <a:sym typeface="Arial"/>
                        </a:rPr>
                        <a:t>OCTOBER 15, 2024</a:t>
                      </a:r>
                      <a:endParaRPr lang="en-US" sz="1600" dirty="0"/>
                    </a:p>
                  </a:txBody>
                  <a:tcPr/>
                </a:tc>
              </a:tr>
              <a:tr h="5419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BUILDING ROBUST CLUB AND COLLEGIATE CYCLING PROGRAMS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all" dirty="0" smtClean="0">
                          <a:solidFill>
                            <a:schemeClr val="dk1"/>
                          </a:solidFill>
                          <a:latin typeface="+mn-lt"/>
                          <a:ea typeface="+mn-ea"/>
                          <a:cs typeface="+mn-cs"/>
                          <a:sym typeface="Arial"/>
                        </a:rPr>
                        <a:t>NOVEMBER 19, 2024</a:t>
                      </a:r>
                      <a:endParaRPr lang="en-US" sz="1400" b="0" i="0" u="none" strike="noStrike" cap="none" dirty="0" smtClean="0">
                        <a:solidFill>
                          <a:schemeClr val="dk1"/>
                        </a:solidFill>
                        <a:latin typeface="+mn-lt"/>
                        <a:ea typeface="+mn-ea"/>
                        <a:cs typeface="+mn-cs"/>
                        <a:sym typeface="Arial"/>
                      </a:endParaRPr>
                    </a:p>
                    <a:p>
                      <a:endParaRPr lang="en-US" sz="1600" dirty="0"/>
                    </a:p>
                  </a:txBody>
                  <a:tcPr/>
                </a:tc>
              </a:tr>
            </a:tbl>
          </a:graphicData>
        </a:graphic>
      </p:graphicFrame>
      <p:pic>
        <p:nvPicPr>
          <p:cNvPr id="8" name="Picture 7"/>
          <p:cNvPicPr/>
          <p:nvPr/>
        </p:nvPicPr>
        <p:blipFill>
          <a:blip r:embed="rId3" cstate="print"/>
          <a:srcRect/>
          <a:stretch>
            <a:fillRect/>
          </a:stretch>
        </p:blipFill>
        <p:spPr bwMode="auto">
          <a:xfrm>
            <a:off x="8001000" y="5401661"/>
            <a:ext cx="1143000" cy="1456339"/>
          </a:xfrm>
          <a:prstGeom prst="rect">
            <a:avLst/>
          </a:prstGeom>
          <a:noFill/>
          <a:ln w="9525">
            <a:noFill/>
            <a:miter lim="800000"/>
            <a:headEnd/>
            <a:tailEnd/>
          </a:ln>
        </p:spPr>
      </p:pic>
      <p:pic>
        <p:nvPicPr>
          <p:cNvPr id="9"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228600" y="838200"/>
            <a:ext cx="8610600" cy="541020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None/>
            </a:pPr>
            <a:r>
              <a:rPr lang="en-US" sz="2000" b="0" dirty="0">
                <a:solidFill>
                  <a:schemeClr val="dk1"/>
                </a:solidFill>
              </a:rPr>
              <a:t>       </a:t>
            </a:r>
            <a:br>
              <a:rPr lang="en-US" sz="2000" b="0" dirty="0">
                <a:solidFill>
                  <a:schemeClr val="dk1"/>
                </a:solidFill>
              </a:rPr>
            </a:br>
            <a:r>
              <a:rPr lang="en-US" sz="2000" b="0" cap="none" dirty="0">
                <a:solidFill>
                  <a:schemeClr val="dk1"/>
                </a:solidFill>
                <a:latin typeface="Arial"/>
                <a:ea typeface="Arial"/>
                <a:cs typeface="Arial"/>
                <a:sym typeface="Arial"/>
              </a:rPr>
              <a:t>(A) The USA Cycling name and the USA Cycling emblem and ICA emblem.</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(b) The declaration "Held under USA Cycling event permit” with permit number included; </a:t>
            </a:r>
            <a:r>
              <a:rPr lang="en-US" sz="2000" b="0" cap="none" dirty="0" smtClean="0">
                <a:solidFill>
                  <a:schemeClr val="dk1"/>
                </a:solidFill>
                <a:latin typeface="Arial"/>
                <a:ea typeface="Arial"/>
                <a:cs typeface="Arial"/>
                <a:sym typeface="Arial"/>
              </a:rPr>
              <a:t>2023-xxx</a:t>
            </a:r>
            <a:br>
              <a:rPr lang="en-US" sz="2000" b="0" cap="none" dirty="0" smtClean="0">
                <a:solidFill>
                  <a:schemeClr val="dk1"/>
                </a:solidFill>
                <a:latin typeface="Arial"/>
                <a:ea typeface="Arial"/>
                <a:cs typeface="Arial"/>
                <a:sym typeface="Arial"/>
              </a:rPr>
            </a:br>
            <a:r>
              <a:rPr lang="en-US" sz="2000" b="0" cap="none" dirty="0" smtClean="0">
                <a:solidFill>
                  <a:schemeClr val="dk1"/>
                </a:solidFill>
                <a:latin typeface="Arial"/>
                <a:ea typeface="Arial"/>
                <a:cs typeface="Arial"/>
                <a:sym typeface="Arial"/>
              </a:rPr>
              <a:t/>
            </a:r>
            <a:br>
              <a:rPr lang="en-US" sz="2000" b="0" cap="none" dirty="0" smtClean="0">
                <a:solidFill>
                  <a:schemeClr val="dk1"/>
                </a:solidFill>
                <a:latin typeface="Arial"/>
                <a:ea typeface="Arial"/>
                <a:cs typeface="Arial"/>
                <a:sym typeface="Arial"/>
              </a:rPr>
            </a:br>
            <a:r>
              <a:rPr lang="en-US" sz="2000" b="0" cap="none" dirty="0" smtClean="0">
                <a:solidFill>
                  <a:schemeClr val="dk1"/>
                </a:solidFill>
                <a:latin typeface="Arial"/>
                <a:ea typeface="Arial"/>
                <a:cs typeface="Arial"/>
                <a:sym typeface="Arial"/>
              </a:rPr>
              <a:t>(c</a:t>
            </a:r>
            <a:r>
              <a:rPr lang="en-US" sz="2000" b="0" cap="none" dirty="0">
                <a:solidFill>
                  <a:schemeClr val="dk1"/>
                </a:solidFill>
                <a:latin typeface="Arial"/>
                <a:ea typeface="Arial"/>
                <a:cs typeface="Arial"/>
                <a:sym typeface="Arial"/>
              </a:rPr>
              <a:t>) Online registration provider and link to online registration</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(d) If a timing source is to be used the type and cost or reduction in entry for riders who own timing chips.</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(e)  The date(s) and location(s) of all bicycle races in the race event.  All such race information must be included in the race permit.</a:t>
            </a:r>
            <a:br>
              <a:rPr lang="en-US" sz="2000" b="0" cap="none" dirty="0">
                <a:solidFill>
                  <a:schemeClr val="dk1"/>
                </a:solidFill>
                <a:latin typeface="Arial"/>
                <a:ea typeface="Arial"/>
                <a:cs typeface="Arial"/>
                <a:sym typeface="Arial"/>
              </a:rPr>
            </a:br>
            <a:r>
              <a:rPr lang="en-US" sz="2000" b="0" cap="none" dirty="0">
                <a:solidFill>
                  <a:schemeClr val="dk1"/>
                </a:solidFill>
                <a:latin typeface="Arial"/>
                <a:ea typeface="Arial"/>
                <a:cs typeface="Arial"/>
                <a:sym typeface="Arial"/>
              </a:rPr>
              <a:t/>
            </a:r>
            <a:br>
              <a:rPr lang="en-US" sz="2000" b="0" cap="none" dirty="0">
                <a:solidFill>
                  <a:schemeClr val="dk1"/>
                </a:solidFill>
                <a:latin typeface="Arial"/>
                <a:ea typeface="Arial"/>
                <a:cs typeface="Arial"/>
                <a:sym typeface="Arial"/>
              </a:rPr>
            </a:br>
            <a:r>
              <a:rPr lang="en-US" sz="2000" b="0" cap="none" dirty="0" smtClean="0">
                <a:solidFill>
                  <a:schemeClr val="dk1"/>
                </a:solidFill>
                <a:latin typeface="Arial"/>
                <a:ea typeface="Arial"/>
                <a:cs typeface="Arial"/>
                <a:sym typeface="Arial"/>
              </a:rPr>
              <a:t>          (</a:t>
            </a:r>
            <a:r>
              <a:rPr lang="en-US" sz="2000" b="0" cap="none" dirty="0">
                <a:solidFill>
                  <a:schemeClr val="dk1"/>
                </a:solidFill>
                <a:latin typeface="Arial"/>
                <a:ea typeface="Arial"/>
                <a:cs typeface="Arial"/>
                <a:sym typeface="Arial"/>
              </a:rPr>
              <a:t>f)  A list of races that identifies which classes and </a:t>
            </a:r>
            <a:r>
              <a:rPr lang="en-US" sz="2000" b="0" cap="none" dirty="0" smtClean="0">
                <a:solidFill>
                  <a:schemeClr val="dk1"/>
                </a:solidFill>
                <a:latin typeface="Arial"/>
                <a:ea typeface="Arial"/>
                <a:cs typeface="Arial"/>
                <a:sym typeface="Arial"/>
              </a:rPr>
              <a:t>                           </a:t>
            </a:r>
            <a:br>
              <a:rPr lang="en-US" sz="2000" b="0" cap="none" dirty="0" smtClean="0">
                <a:solidFill>
                  <a:schemeClr val="dk1"/>
                </a:solidFill>
                <a:latin typeface="Arial"/>
                <a:ea typeface="Arial"/>
                <a:cs typeface="Arial"/>
                <a:sym typeface="Arial"/>
              </a:rPr>
            </a:br>
            <a:r>
              <a:rPr lang="en-US" sz="2000" b="0" dirty="0" smtClean="0">
                <a:solidFill>
                  <a:schemeClr val="dk1"/>
                </a:solidFill>
                <a:latin typeface="Arial"/>
                <a:ea typeface="Arial"/>
                <a:cs typeface="Arial"/>
                <a:sym typeface="Arial"/>
              </a:rPr>
              <a:t>          </a:t>
            </a:r>
            <a:r>
              <a:rPr lang="en-US" sz="2000" b="0" cap="none" dirty="0" smtClean="0">
                <a:solidFill>
                  <a:schemeClr val="dk1"/>
                </a:solidFill>
                <a:latin typeface="Arial"/>
                <a:ea typeface="Arial"/>
                <a:cs typeface="Arial"/>
                <a:sym typeface="Arial"/>
              </a:rPr>
              <a:t>categories are eligible </a:t>
            </a:r>
            <a:r>
              <a:rPr lang="en-US" sz="2000" b="0" cap="none" dirty="0">
                <a:solidFill>
                  <a:schemeClr val="dk1"/>
                </a:solidFill>
                <a:latin typeface="Arial"/>
                <a:ea typeface="Arial"/>
                <a:cs typeface="Arial"/>
                <a:sym typeface="Arial"/>
              </a:rPr>
              <a:t>for </a:t>
            </a:r>
            <a:r>
              <a:rPr lang="en-US" sz="2000" b="0" cap="none" dirty="0" smtClean="0">
                <a:solidFill>
                  <a:schemeClr val="dk1"/>
                </a:solidFill>
                <a:latin typeface="Arial"/>
                <a:ea typeface="Arial"/>
                <a:cs typeface="Arial"/>
                <a:sym typeface="Arial"/>
              </a:rPr>
              <a:t>each </a:t>
            </a:r>
            <a:endParaRPr sz="1200" dirty="0">
              <a:solidFill>
                <a:schemeClr val="dk1"/>
              </a:solidFill>
            </a:endParaRPr>
          </a:p>
        </p:txBody>
      </p:sp>
      <p:sp>
        <p:nvSpPr>
          <p:cNvPr id="285" name="Google Shape;285;p37"/>
          <p:cNvSpPr txBox="1">
            <a:spLocks noGrp="1"/>
          </p:cNvSpPr>
          <p:nvPr>
            <p:ph type="body" idx="1"/>
          </p:nvPr>
        </p:nvSpPr>
        <p:spPr>
          <a:xfrm>
            <a:off x="228600" y="381000"/>
            <a:ext cx="8610600" cy="669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00"/>
              <a:buNone/>
            </a:pPr>
            <a:r>
              <a:rPr lang="en-US" sz="3500" b="1" dirty="0">
                <a:solidFill>
                  <a:srgbClr val="C6352F"/>
                </a:solidFill>
              </a:rPr>
              <a:t>    OFFICIAL RACE ANNOUNCEMENT</a:t>
            </a:r>
            <a:endParaRPr sz="3500" b="1" dirty="0">
              <a:solidFill>
                <a:srgbClr val="C6352F"/>
              </a:solidFill>
            </a:endParaRPr>
          </a:p>
        </p:txBody>
      </p:sp>
      <p:pic>
        <p:nvPicPr>
          <p:cNvPr id="5"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6" name="Picture 5"/>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8"/>
          <p:cNvSpPr txBox="1">
            <a:spLocks noGrp="1"/>
          </p:cNvSpPr>
          <p:nvPr>
            <p:ph type="body" idx="1"/>
          </p:nvPr>
        </p:nvSpPr>
        <p:spPr>
          <a:xfrm>
            <a:off x="762000" y="2133601"/>
            <a:ext cx="7772400" cy="3276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a:solidFill>
                  <a:schemeClr val="dk1"/>
                </a:solidFill>
              </a:rPr>
              <a:t>(g)  For each race, the specific kinds of event, the distance(s), the total amount of the prize lists, the nature of the prizes (cash, merchandise, combination thereof, or other), the number of places that will receive prizes, and the dollar value for each place receiving prizes. If cash is to be awarded, the minimum value will be shown.</a:t>
            </a:r>
            <a:endParaRPr/>
          </a:p>
          <a:p>
            <a:pPr marL="0" lvl="0" indent="0" algn="l" rtl="0">
              <a:spcBef>
                <a:spcPts val="400"/>
              </a:spcBef>
              <a:spcAft>
                <a:spcPts val="0"/>
              </a:spcAft>
              <a:buSzPts val="2000"/>
              <a:buNone/>
            </a:pPr>
            <a:r>
              <a:rPr lang="en-US">
                <a:solidFill>
                  <a:schemeClr val="dk1"/>
                </a:solidFill>
              </a:rPr>
              <a:t/>
            </a:r>
            <a:br>
              <a:rPr lang="en-US">
                <a:solidFill>
                  <a:schemeClr val="dk1"/>
                </a:solidFill>
              </a:rPr>
            </a:br>
            <a:r>
              <a:rPr lang="en-US">
                <a:solidFill>
                  <a:schemeClr val="dk1"/>
                </a:solidFill>
              </a:rPr>
              <a:t>(h) For each race, the amount of the entry fee and the existence of any surcharges and what they are for, such as fees for online or late entry.</a:t>
            </a:r>
            <a:endParaRPr/>
          </a:p>
          <a:p>
            <a:pPr marL="0" lvl="0" indent="0" algn="l" rtl="0">
              <a:spcBef>
                <a:spcPts val="400"/>
              </a:spcBef>
              <a:spcAft>
                <a:spcPts val="0"/>
              </a:spcAft>
              <a:buSzPts val="2000"/>
              <a:buNone/>
            </a:pPr>
            <a:r>
              <a:rPr lang="en-US">
                <a:solidFill>
                  <a:schemeClr val="dk1"/>
                </a:solidFill>
              </a:rPr>
              <a:t/>
            </a:r>
            <a:br>
              <a:rPr lang="en-US">
                <a:solidFill>
                  <a:schemeClr val="dk1"/>
                </a:solidFill>
              </a:rPr>
            </a:br>
            <a:r>
              <a:rPr lang="en-US">
                <a:solidFill>
                  <a:schemeClr val="dk1"/>
                </a:solidFill>
              </a:rPr>
              <a:t>(i) The order of events and the starting time of at least the first event; preferably, all expected starting times should be given</a:t>
            </a:r>
            <a:br>
              <a:rPr lang="en-US">
                <a:solidFill>
                  <a:schemeClr val="dk1"/>
                </a:solidFill>
              </a:rPr>
            </a:br>
            <a:endParaRPr/>
          </a:p>
        </p:txBody>
      </p:sp>
      <p:pic>
        <p:nvPicPr>
          <p:cNvPr id="4"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5" name="Picture 4"/>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39"/>
          <p:cNvSpPr txBox="1">
            <a:spLocks noGrp="1"/>
          </p:cNvSpPr>
          <p:nvPr>
            <p:ph type="body" idx="1"/>
          </p:nvPr>
        </p:nvSpPr>
        <p:spPr>
          <a:xfrm>
            <a:off x="762000" y="781050"/>
            <a:ext cx="7772400" cy="480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dirty="0">
                <a:solidFill>
                  <a:schemeClr val="dk1"/>
                </a:solidFill>
              </a:rPr>
              <a:t>(j)  Any restrictions on entries, such as entry closing date, registration closing times, and minimum or maximum field size</a:t>
            </a:r>
            <a:endParaRPr dirty="0">
              <a:solidFill>
                <a:schemeClr val="dk1"/>
              </a:solidFill>
            </a:endParaRPr>
          </a:p>
          <a:p>
            <a:pPr marL="457200" lvl="0" indent="-457200" algn="l" rtl="0">
              <a:spcBef>
                <a:spcPts val="400"/>
              </a:spcBef>
              <a:spcAft>
                <a:spcPts val="0"/>
              </a:spcAft>
              <a:buSzPts val="1100"/>
              <a:buNone/>
            </a:pPr>
            <a:endParaRPr dirty="0">
              <a:solidFill>
                <a:schemeClr val="dk1"/>
              </a:solidFill>
            </a:endParaRPr>
          </a:p>
          <a:p>
            <a:pPr marL="457200" lvl="0" indent="-457200" algn="l" rtl="0">
              <a:spcBef>
                <a:spcPts val="400"/>
              </a:spcBef>
              <a:spcAft>
                <a:spcPts val="0"/>
              </a:spcAft>
              <a:buSzPts val="1100"/>
              <a:buNone/>
            </a:pPr>
            <a:r>
              <a:rPr lang="en-US" dirty="0">
                <a:solidFill>
                  <a:schemeClr val="dk1"/>
                </a:solidFill>
              </a:rPr>
              <a:t>Dynamic Prize List: is defined as a potentially increasing prize list </a:t>
            </a:r>
            <a:endParaRPr dirty="0">
              <a:solidFill>
                <a:schemeClr val="dk1"/>
              </a:solidFill>
            </a:endParaRPr>
          </a:p>
          <a:p>
            <a:pPr marL="457200" lvl="0" indent="-457200" algn="l" rtl="0">
              <a:spcBef>
                <a:spcPts val="400"/>
              </a:spcBef>
              <a:spcAft>
                <a:spcPts val="0"/>
              </a:spcAft>
              <a:buSzPts val="1100"/>
              <a:buNone/>
            </a:pPr>
            <a:r>
              <a:rPr lang="en-US" dirty="0">
                <a:solidFill>
                  <a:schemeClr val="dk1"/>
                </a:solidFill>
              </a:rPr>
              <a:t>that first states a minimum prize list, based upon a minimum </a:t>
            </a:r>
            <a:endParaRPr dirty="0">
              <a:solidFill>
                <a:schemeClr val="dk1"/>
              </a:solidFill>
            </a:endParaRPr>
          </a:p>
          <a:p>
            <a:pPr marL="457200" lvl="0" indent="-457200" algn="l" rtl="0">
              <a:spcBef>
                <a:spcPts val="400"/>
              </a:spcBef>
              <a:spcAft>
                <a:spcPts val="0"/>
              </a:spcAft>
              <a:buClr>
                <a:schemeClr val="dk1"/>
              </a:buClr>
              <a:buSzPts val="1100"/>
              <a:buFont typeface="Arial"/>
              <a:buNone/>
            </a:pPr>
            <a:r>
              <a:rPr lang="en-US" dirty="0">
                <a:solidFill>
                  <a:schemeClr val="dk1"/>
                </a:solidFill>
              </a:rPr>
              <a:t>number of participants required for each event to be conducted.</a:t>
            </a:r>
            <a:endParaRPr dirty="0">
              <a:solidFill>
                <a:srgbClr val="4A4A4A"/>
              </a:solidFill>
            </a:endParaRPr>
          </a:p>
          <a:p>
            <a:pPr marL="0" lvl="0" indent="0" algn="l" rtl="0">
              <a:spcBef>
                <a:spcPts val="400"/>
              </a:spcBef>
              <a:spcAft>
                <a:spcPts val="0"/>
              </a:spcAft>
              <a:buSzPts val="2000"/>
              <a:buNone/>
            </a:pPr>
            <a:r>
              <a:rPr lang="en-US" dirty="0">
                <a:solidFill>
                  <a:schemeClr val="dk1"/>
                </a:solidFill>
              </a:rPr>
              <a:t/>
            </a:r>
            <a:br>
              <a:rPr lang="en-US" dirty="0">
                <a:solidFill>
                  <a:schemeClr val="dk1"/>
                </a:solidFill>
              </a:rPr>
            </a:br>
            <a:r>
              <a:rPr lang="en-US" dirty="0">
                <a:solidFill>
                  <a:schemeClr val="dk1"/>
                </a:solidFill>
              </a:rPr>
              <a:t>(k)  Any plans for cancellation or postponement of the event in case of bad weather required for track events; road races are normally run rain or shine</a:t>
            </a:r>
            <a:endParaRPr dirty="0">
              <a:solidFill>
                <a:schemeClr val="dk1"/>
              </a:solidFill>
            </a:endParaRPr>
          </a:p>
          <a:p>
            <a:pPr marL="0" lvl="0" indent="0" algn="l" rtl="0">
              <a:spcBef>
                <a:spcPts val="400"/>
              </a:spcBef>
              <a:spcAft>
                <a:spcPts val="0"/>
              </a:spcAft>
              <a:buSzPts val="2000"/>
              <a:buNone/>
            </a:pPr>
            <a:endParaRPr dirty="0">
              <a:solidFill>
                <a:schemeClr val="dk1"/>
              </a:solidFill>
            </a:endParaRPr>
          </a:p>
          <a:p>
            <a:pPr marL="0" lvl="0" indent="0" algn="l" rtl="0">
              <a:spcBef>
                <a:spcPts val="400"/>
              </a:spcBef>
              <a:spcAft>
                <a:spcPts val="0"/>
              </a:spcAft>
              <a:buSzPts val="2000"/>
              <a:buNone/>
            </a:pPr>
            <a:endParaRPr dirty="0">
              <a:solidFill>
                <a:schemeClr val="dk1"/>
              </a:solidFill>
            </a:endParaRPr>
          </a:p>
        </p:txBody>
      </p:sp>
      <p:pic>
        <p:nvPicPr>
          <p:cNvPr id="4"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5" name="Picture 4"/>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48"/>
          <p:cNvSpPr txBox="1">
            <a:spLocks noGrp="1"/>
          </p:cNvSpPr>
          <p:nvPr>
            <p:ph type="body" idx="1"/>
          </p:nvPr>
        </p:nvSpPr>
        <p:spPr>
          <a:xfrm>
            <a:off x="304800" y="1219200"/>
            <a:ext cx="8610600" cy="472440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0" lvl="0" indent="0" algn="l" rtl="0">
              <a:lnSpc>
                <a:spcPct val="150000"/>
              </a:lnSpc>
              <a:spcBef>
                <a:spcPts val="0"/>
              </a:spcBef>
              <a:spcAft>
                <a:spcPts val="0"/>
              </a:spcAft>
              <a:buSzPts val="1100"/>
              <a:buNone/>
            </a:pPr>
            <a:endParaRPr sz="1200">
              <a:solidFill>
                <a:srgbClr val="4A4A4A"/>
              </a:solidFill>
            </a:endParaRPr>
          </a:p>
          <a:p>
            <a:pPr marL="457200" lvl="0" indent="-457200" algn="l" rtl="0">
              <a:spcBef>
                <a:spcPts val="400"/>
              </a:spcBef>
              <a:spcAft>
                <a:spcPts val="0"/>
              </a:spcAft>
              <a:buSzPts val="2000"/>
              <a:buNone/>
            </a:pPr>
            <a:endParaRPr/>
          </a:p>
        </p:txBody>
      </p:sp>
      <p:pic>
        <p:nvPicPr>
          <p:cNvPr id="9"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10" name="Picture 9"/>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graphicFrame>
        <p:nvGraphicFramePr>
          <p:cNvPr id="12" name="Table 11"/>
          <p:cNvGraphicFramePr>
            <a:graphicFrameLocks noGrp="1"/>
          </p:cNvGraphicFramePr>
          <p:nvPr/>
        </p:nvGraphicFramePr>
        <p:xfrm>
          <a:off x="742950" y="628639"/>
          <a:ext cx="7200900" cy="4591060"/>
        </p:xfrm>
        <a:graphic>
          <a:graphicData uri="http://schemas.openxmlformats.org/drawingml/2006/table">
            <a:tbl>
              <a:tblPr/>
              <a:tblGrid>
                <a:gridCol w="4743450"/>
                <a:gridCol w="2457450"/>
              </a:tblGrid>
              <a:tr h="459106">
                <a:tc>
                  <a:txBody>
                    <a:bodyPr/>
                    <a:lstStyle/>
                    <a:p>
                      <a:pPr algn="l" fontAlgn="b"/>
                      <a:r>
                        <a:rPr lang="en-US" sz="2000" b="1" i="1" u="none" strike="noStrike" dirty="0">
                          <a:solidFill>
                            <a:srgbClr val="212529"/>
                          </a:solidFill>
                          <a:latin typeface="Arial"/>
                        </a:rPr>
                        <a:t>Permit Fees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2000" b="1" i="1" u="none" strike="noStrike">
                          <a:solidFill>
                            <a:srgbClr val="D60B30"/>
                          </a:solidFill>
                          <a:latin typeface="Segoe UI"/>
                        </a:rPr>
                        <a:t>revised: 12/22/23</a:t>
                      </a:r>
                    </a:p>
                  </a:txBody>
                  <a:tcPr marL="9525" marR="9525" marT="9525" marB="0" anchor="b">
                    <a:lnL>
                      <a:noFill/>
                    </a:lnL>
                    <a:lnR>
                      <a:noFill/>
                    </a:lnR>
                    <a:lnT>
                      <a:noFill/>
                    </a:lnT>
                    <a:lnB w="6350" cap="flat" cmpd="sng" algn="ctr">
                      <a:solidFill>
                        <a:srgbClr val="A0F3DD"/>
                      </a:solidFill>
                      <a:prstDash val="solid"/>
                      <a:round/>
                      <a:headEnd type="none" w="med" len="med"/>
                      <a:tailEnd type="none" w="med" len="med"/>
                    </a:lnB>
                    <a:solidFill>
                      <a:srgbClr val="00FF00"/>
                    </a:solidFill>
                  </a:tcPr>
                </a:tc>
              </a:tr>
              <a:tr h="459106">
                <a:tc>
                  <a:txBody>
                    <a:bodyPr/>
                    <a:lstStyle/>
                    <a:p>
                      <a:pPr algn="l" fontAlgn="b"/>
                      <a:r>
                        <a:rPr lang="en-US" sz="2000" b="0" i="0" u="none" strike="noStrike">
                          <a:solidFill>
                            <a:srgbClr val="000000"/>
                          </a:solidFill>
                          <a:latin typeface="Segoe UI"/>
                        </a:rPr>
                        <a:t>Permits: Road, Cross, MTB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$95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A0F3DD"/>
                      </a:solidFill>
                      <a:prstDash val="solid"/>
                      <a:round/>
                      <a:headEnd type="none" w="med" len="med"/>
                      <a:tailEnd type="none" w="med" len="med"/>
                    </a:lnR>
                    <a:lnT w="6350" cap="flat" cmpd="sng" algn="ctr">
                      <a:solidFill>
                        <a:srgbClr val="A0F3DD"/>
                      </a:solidFill>
                      <a:prstDash val="solid"/>
                      <a:round/>
                      <a:headEnd type="none" w="med" len="med"/>
                      <a:tailEnd type="none" w="med" len="med"/>
                    </a:lnT>
                    <a:lnB w="6350" cap="flat" cmpd="sng" algn="ctr">
                      <a:solidFill>
                        <a:srgbClr val="A0F3DD"/>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Permits: Gravel, Gran Fondo, Fun Ride</a:t>
                      </a:r>
                    </a:p>
                  </a:txBody>
                  <a:tcPr marL="9525" marR="9525" marT="9525" marB="0" anchor="b">
                    <a:lnL w="6350" cap="flat" cmpd="sng" algn="ctr">
                      <a:solidFill>
                        <a:srgbClr val="40A029"/>
                      </a:solidFill>
                      <a:prstDash val="solid"/>
                      <a:round/>
                      <a:headEnd type="none" w="med" len="med"/>
                      <a:tailEnd type="none" w="med" len="med"/>
                    </a:lnL>
                    <a:lnR w="6350" cap="flat" cmpd="sng" algn="ctr">
                      <a:solidFill>
                        <a:srgbClr val="40A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0A029"/>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$135 per day</a:t>
                      </a:r>
                    </a:p>
                  </a:txBody>
                  <a:tcPr marL="9525" marR="9525" marT="9525" marB="0" anchor="b">
                    <a:lnL w="6350" cap="flat" cmpd="sng" algn="ctr">
                      <a:solidFill>
                        <a:srgbClr val="40A029"/>
                      </a:solidFill>
                      <a:prstDash val="solid"/>
                      <a:round/>
                      <a:headEnd type="none" w="med" len="med"/>
                      <a:tailEnd type="none" w="med" len="med"/>
                    </a:lnL>
                    <a:lnR w="6350" cap="flat" cmpd="sng" algn="ctr">
                      <a:solidFill>
                        <a:srgbClr val="A0F3DD"/>
                      </a:solidFill>
                      <a:prstDash val="solid"/>
                      <a:round/>
                      <a:headEnd type="none" w="med" len="med"/>
                      <a:tailEnd type="none" w="med" len="med"/>
                    </a:lnR>
                    <a:lnT w="6350" cap="flat" cmpd="sng" algn="ctr">
                      <a:solidFill>
                        <a:srgbClr val="A0F3DD"/>
                      </a:solidFill>
                      <a:prstDash val="solid"/>
                      <a:round/>
                      <a:headEnd type="none" w="med" len="med"/>
                      <a:tailEnd type="none" w="med" len="med"/>
                    </a:lnT>
                    <a:lnB w="6350" cap="flat" cmpd="sng" algn="ctr">
                      <a:solidFill>
                        <a:srgbClr val="A0F3DD"/>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Permits: Track</a:t>
                      </a:r>
                    </a:p>
                  </a:txBody>
                  <a:tcPr marL="9525" marR="9525" marT="9525" marB="0" anchor="b">
                    <a:lnL w="6350" cap="flat" cmpd="sng" algn="ctr">
                      <a:solidFill>
                        <a:srgbClr val="C0AE29"/>
                      </a:solidFill>
                      <a:prstDash val="solid"/>
                      <a:round/>
                      <a:headEnd type="none" w="med" len="med"/>
                      <a:tailEnd type="none" w="med" len="med"/>
                    </a:lnL>
                    <a:lnR w="6350" cap="flat" cmpd="sng" algn="ctr">
                      <a:solidFill>
                        <a:srgbClr val="C0AE29"/>
                      </a:solidFill>
                      <a:prstDash val="solid"/>
                      <a:round/>
                      <a:headEnd type="none" w="med" len="med"/>
                      <a:tailEnd type="none" w="med" len="med"/>
                    </a:lnR>
                    <a:lnT w="6350" cap="flat" cmpd="sng" algn="ctr">
                      <a:solidFill>
                        <a:srgbClr val="40A029"/>
                      </a:solidFill>
                      <a:prstDash val="solid"/>
                      <a:round/>
                      <a:headEnd type="none" w="med" len="med"/>
                      <a:tailEnd type="none" w="med" len="med"/>
                    </a:lnT>
                    <a:lnB w="6350" cap="flat" cmpd="sng" algn="ctr">
                      <a:solidFill>
                        <a:srgbClr val="C0AE29"/>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$50 per day</a:t>
                      </a:r>
                    </a:p>
                  </a:txBody>
                  <a:tcPr marL="9525" marR="9525" marT="9525" marB="0" anchor="b">
                    <a:lnL w="6350" cap="flat" cmpd="sng" algn="ctr">
                      <a:solidFill>
                        <a:srgbClr val="C0AE29"/>
                      </a:solidFill>
                      <a:prstDash val="solid"/>
                      <a:round/>
                      <a:headEnd type="none" w="med" len="med"/>
                      <a:tailEnd type="none" w="med" len="med"/>
                    </a:lnL>
                    <a:lnR w="6350" cap="flat" cmpd="sng" algn="ctr">
                      <a:solidFill>
                        <a:srgbClr val="F061FF"/>
                      </a:solidFill>
                      <a:prstDash val="solid"/>
                      <a:round/>
                      <a:headEnd type="none" w="med" len="med"/>
                      <a:tailEnd type="none" w="med" len="med"/>
                    </a:lnR>
                    <a:lnT w="6350" cap="flat" cmpd="sng" algn="ctr">
                      <a:solidFill>
                        <a:srgbClr val="A0F3DD"/>
                      </a:solidFill>
                      <a:prstDash val="solid"/>
                      <a:round/>
                      <a:headEnd type="none" w="med" len="med"/>
                      <a:tailEnd type="none" w="med" len="med"/>
                    </a:lnT>
                    <a:lnB w="6350" cap="flat" cmpd="sng" algn="ctr">
                      <a:solidFill>
                        <a:srgbClr val="F061FF"/>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Permits: Camp, Clinic, Training Ride</a:t>
                      </a:r>
                    </a:p>
                  </a:txBody>
                  <a:tcPr marL="9525" marR="9525" marT="9525" marB="0" anchor="b">
                    <a:lnL w="6350" cap="flat" cmpd="sng" algn="ctr">
                      <a:solidFill>
                        <a:srgbClr val="10F7DD"/>
                      </a:solidFill>
                      <a:prstDash val="solid"/>
                      <a:round/>
                      <a:headEnd type="none" w="med" len="med"/>
                      <a:tailEnd type="none" w="med" len="med"/>
                    </a:lnL>
                    <a:lnR w="6350" cap="flat" cmpd="sng" algn="ctr">
                      <a:solidFill>
                        <a:srgbClr val="10F7DD"/>
                      </a:solidFill>
                      <a:prstDash val="solid"/>
                      <a:round/>
                      <a:headEnd type="none" w="med" len="med"/>
                      <a:tailEnd type="none" w="med" len="med"/>
                    </a:lnR>
                    <a:lnT w="6350" cap="flat" cmpd="sng" algn="ctr">
                      <a:solidFill>
                        <a:srgbClr val="C0AE29"/>
                      </a:solidFill>
                      <a:prstDash val="solid"/>
                      <a:round/>
                      <a:headEnd type="none" w="med" len="med"/>
                      <a:tailEnd type="none" w="med" len="med"/>
                    </a:lnT>
                    <a:lnB w="6350" cap="flat" cmpd="sng" algn="ctr">
                      <a:solidFill>
                        <a:srgbClr val="10F7DD"/>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$50 per day</a:t>
                      </a:r>
                    </a:p>
                  </a:txBody>
                  <a:tcPr marL="9525" marR="9525" marT="9525" marB="0" anchor="b">
                    <a:lnL w="6350" cap="flat" cmpd="sng" algn="ctr">
                      <a:solidFill>
                        <a:srgbClr val="10F7DD"/>
                      </a:solidFill>
                      <a:prstDash val="solid"/>
                      <a:round/>
                      <a:headEnd type="none" w="med" len="med"/>
                      <a:tailEnd type="none" w="med" len="med"/>
                    </a:lnL>
                    <a:lnR w="6350" cap="flat" cmpd="sng" algn="ctr">
                      <a:solidFill>
                        <a:srgbClr val="F061FF"/>
                      </a:solidFill>
                      <a:prstDash val="solid"/>
                      <a:round/>
                      <a:headEnd type="none" w="med" len="med"/>
                      <a:tailEnd type="none" w="med" len="med"/>
                    </a:lnR>
                    <a:lnT w="6350" cap="flat" cmpd="sng" algn="ctr">
                      <a:solidFill>
                        <a:srgbClr val="F061FF"/>
                      </a:solidFill>
                      <a:prstDash val="solid"/>
                      <a:round/>
                      <a:headEnd type="none" w="med" len="med"/>
                      <a:tailEnd type="none" w="med" len="med"/>
                    </a:lnT>
                    <a:lnB w="6350" cap="flat" cmpd="sng" algn="ctr">
                      <a:solidFill>
                        <a:srgbClr val="F061FF"/>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Set-up Day</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80FFDD"/>
                      </a:solidFill>
                      <a:prstDash val="solid"/>
                      <a:round/>
                      <a:headEnd type="none" w="med" len="med"/>
                      <a:tailEnd type="none" w="med" len="med"/>
                    </a:lnR>
                    <a:lnT w="6350" cap="flat" cmpd="sng" algn="ctr">
                      <a:solidFill>
                        <a:srgbClr val="10F7DD"/>
                      </a:solidFill>
                      <a:prstDash val="solid"/>
                      <a:round/>
                      <a:headEnd type="none" w="med" len="med"/>
                      <a:tailEnd type="none" w="med" len="med"/>
                    </a:lnT>
                    <a:lnB w="6350" cap="flat" cmpd="sng" algn="ctr">
                      <a:solidFill>
                        <a:srgbClr val="80FFDD"/>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$50 per day</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E030A8"/>
                      </a:solidFill>
                      <a:prstDash val="solid"/>
                      <a:round/>
                      <a:headEnd type="none" w="med" len="med"/>
                      <a:tailEnd type="none" w="med" len="med"/>
                    </a:lnR>
                    <a:lnT w="6350" cap="flat" cmpd="sng" algn="ctr">
                      <a:solidFill>
                        <a:srgbClr val="F061FF"/>
                      </a:solidFill>
                      <a:prstDash val="solid"/>
                      <a:round/>
                      <a:headEnd type="none" w="med" len="med"/>
                      <a:tailEnd type="none" w="med" len="med"/>
                    </a:lnT>
                    <a:lnB w="6350" cap="flat" cmpd="sng" algn="ctr">
                      <a:solidFill>
                        <a:srgbClr val="E030A8"/>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Practice Day</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80FFDD"/>
                      </a:solidFill>
                      <a:prstDash val="solid"/>
                      <a:round/>
                      <a:headEnd type="none" w="med" len="med"/>
                      <a:tailEnd type="none" w="med" len="med"/>
                    </a:lnR>
                    <a:lnT w="6350" cap="flat" cmpd="sng" algn="ctr">
                      <a:solidFill>
                        <a:srgbClr val="80FFDD"/>
                      </a:solidFill>
                      <a:prstDash val="solid"/>
                      <a:round/>
                      <a:headEnd type="none" w="med" len="med"/>
                      <a:tailEnd type="none" w="med" len="med"/>
                    </a:lnT>
                    <a:lnB w="6350" cap="flat" cmpd="sng" algn="ctr">
                      <a:solidFill>
                        <a:srgbClr val="80FFDD"/>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$100 per day</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E030A8"/>
                      </a:solidFill>
                      <a:prstDash val="solid"/>
                      <a:round/>
                      <a:headEnd type="none" w="med" len="med"/>
                      <a:tailEnd type="none" w="med" len="med"/>
                    </a:lnR>
                    <a:lnT w="6350" cap="flat" cmpd="sng" algn="ctr">
                      <a:solidFill>
                        <a:srgbClr val="E030A8"/>
                      </a:solidFill>
                      <a:prstDash val="solid"/>
                      <a:round/>
                      <a:headEnd type="none" w="med" len="med"/>
                      <a:tailEnd type="none" w="med" len="med"/>
                    </a:lnT>
                    <a:lnB w="6350" cap="flat" cmpd="sng" algn="ctr">
                      <a:solidFill>
                        <a:srgbClr val="E030A8"/>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Kids Race</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80FFDD"/>
                      </a:solidFill>
                      <a:prstDash val="solid"/>
                      <a:round/>
                      <a:headEnd type="none" w="med" len="med"/>
                      <a:tailEnd type="none" w="med" len="med"/>
                    </a:lnR>
                    <a:lnT w="6350" cap="flat" cmpd="sng" algn="ctr">
                      <a:solidFill>
                        <a:srgbClr val="80FFDD"/>
                      </a:solidFill>
                      <a:prstDash val="solid"/>
                      <a:round/>
                      <a:headEnd type="none" w="med" len="med"/>
                      <a:tailEnd type="none" w="med" len="med"/>
                    </a:lnT>
                    <a:lnB w="6350" cap="flat" cmpd="sng" algn="ctr">
                      <a:solidFill>
                        <a:srgbClr val="80FFDD"/>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$25 per day</a:t>
                      </a:r>
                    </a:p>
                  </a:txBody>
                  <a:tcPr marL="9525" marR="9525" marT="9525" marB="0" anchor="b">
                    <a:lnL w="6350" cap="flat" cmpd="sng" algn="ctr">
                      <a:solidFill>
                        <a:srgbClr val="80FFDD"/>
                      </a:solidFill>
                      <a:prstDash val="solid"/>
                      <a:round/>
                      <a:headEnd type="none" w="med" len="med"/>
                      <a:tailEnd type="none" w="med" len="med"/>
                    </a:lnL>
                    <a:lnR w="6350" cap="flat" cmpd="sng" algn="ctr">
                      <a:solidFill>
                        <a:srgbClr val="E036A8"/>
                      </a:solidFill>
                      <a:prstDash val="solid"/>
                      <a:round/>
                      <a:headEnd type="none" w="med" len="med"/>
                      <a:tailEnd type="none" w="med" len="med"/>
                    </a:lnR>
                    <a:lnT w="6350" cap="flat" cmpd="sng" algn="ctr">
                      <a:solidFill>
                        <a:srgbClr val="E030A8"/>
                      </a:solidFill>
                      <a:prstDash val="solid"/>
                      <a:round/>
                      <a:headEnd type="none" w="med" len="med"/>
                      <a:tailEnd type="none" w="med" len="med"/>
                    </a:lnT>
                    <a:lnB w="6350" cap="flat" cmpd="sng" algn="ctr">
                      <a:solidFill>
                        <a:srgbClr val="E036A8"/>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Cancellation Fee</a:t>
                      </a:r>
                    </a:p>
                  </a:txBody>
                  <a:tcPr marL="9525" marR="9525" marT="9525" marB="0" anchor="b">
                    <a:lnL w="6350" cap="flat" cmpd="sng" algn="ctr">
                      <a:solidFill>
                        <a:srgbClr val="7037A8"/>
                      </a:solidFill>
                      <a:prstDash val="solid"/>
                      <a:round/>
                      <a:headEnd type="none" w="med" len="med"/>
                      <a:tailEnd type="none" w="med" len="med"/>
                    </a:lnL>
                    <a:lnR w="6350" cap="flat" cmpd="sng" algn="ctr">
                      <a:solidFill>
                        <a:srgbClr val="7037A8"/>
                      </a:solidFill>
                      <a:prstDash val="solid"/>
                      <a:round/>
                      <a:headEnd type="none" w="med" len="med"/>
                      <a:tailEnd type="none" w="med" len="med"/>
                    </a:lnR>
                    <a:lnT w="6350" cap="flat" cmpd="sng" algn="ctr">
                      <a:solidFill>
                        <a:srgbClr val="80FFDD"/>
                      </a:solidFill>
                      <a:prstDash val="solid"/>
                      <a:round/>
                      <a:headEnd type="none" w="med" len="med"/>
                      <a:tailEnd type="none" w="med" len="med"/>
                    </a:lnT>
                    <a:lnB w="6350" cap="flat" cmpd="sng" algn="ctr">
                      <a:solidFill>
                        <a:srgbClr val="7037A8"/>
                      </a:solidFill>
                      <a:prstDash val="solid"/>
                      <a:round/>
                      <a:headEnd type="none" w="med" len="med"/>
                      <a:tailEnd type="none" w="med" len="med"/>
                    </a:lnB>
                  </a:tcPr>
                </a:tc>
                <a:tc>
                  <a:txBody>
                    <a:bodyPr/>
                    <a:lstStyle/>
                    <a:p>
                      <a:pPr algn="r" fontAlgn="b"/>
                      <a:r>
                        <a:rPr lang="en-US" sz="2000" b="0" i="0" u="none" strike="noStrike">
                          <a:solidFill>
                            <a:srgbClr val="000000"/>
                          </a:solidFill>
                          <a:latin typeface="Segoe UI"/>
                        </a:rPr>
                        <a:t>$50 </a:t>
                      </a:r>
                    </a:p>
                  </a:txBody>
                  <a:tcPr marL="9525" marR="9525" marT="9525" marB="0" anchor="b">
                    <a:lnL w="6350" cap="flat" cmpd="sng" algn="ctr">
                      <a:solidFill>
                        <a:srgbClr val="7037A8"/>
                      </a:solidFill>
                      <a:prstDash val="solid"/>
                      <a:round/>
                      <a:headEnd type="none" w="med" len="med"/>
                      <a:tailEnd type="none" w="med" len="med"/>
                    </a:lnL>
                    <a:lnR w="6350" cap="flat" cmpd="sng" algn="ctr">
                      <a:solidFill>
                        <a:srgbClr val="E036A8"/>
                      </a:solidFill>
                      <a:prstDash val="solid"/>
                      <a:round/>
                      <a:headEnd type="none" w="med" len="med"/>
                      <a:tailEnd type="none" w="med" len="med"/>
                    </a:lnR>
                    <a:lnT w="6350" cap="flat" cmpd="sng" algn="ctr">
                      <a:solidFill>
                        <a:srgbClr val="E036A8"/>
                      </a:solidFill>
                      <a:prstDash val="solid"/>
                      <a:round/>
                      <a:headEnd type="none" w="med" len="med"/>
                      <a:tailEnd type="none" w="med" len="med"/>
                    </a:lnT>
                    <a:lnB w="6350" cap="flat" cmpd="sng" algn="ctr">
                      <a:solidFill>
                        <a:srgbClr val="E036A8"/>
                      </a:solidFill>
                      <a:prstDash val="solid"/>
                      <a:round/>
                      <a:headEnd type="none" w="med" len="med"/>
                      <a:tailEnd type="none" w="med" len="med"/>
                    </a:lnB>
                  </a:tcPr>
                </a:tc>
              </a:tr>
              <a:tr h="459106">
                <a:tc>
                  <a:txBody>
                    <a:bodyPr/>
                    <a:lstStyle/>
                    <a:p>
                      <a:pPr algn="l" fontAlgn="b"/>
                      <a:r>
                        <a:rPr lang="en-US" sz="2000" b="0" i="0" u="none" strike="noStrike">
                          <a:solidFill>
                            <a:srgbClr val="000000"/>
                          </a:solidFill>
                          <a:latin typeface="Segoe UI"/>
                        </a:rPr>
                        <a:t>Post-Event Late Fee (22+ days)</a:t>
                      </a:r>
                    </a:p>
                  </a:txBody>
                  <a:tcPr marL="9525" marR="9525" marT="9525" marB="0" anchor="b">
                    <a:lnL w="6350" cap="flat" cmpd="sng" algn="ctr">
                      <a:solidFill>
                        <a:srgbClr val="7038A8"/>
                      </a:solidFill>
                      <a:prstDash val="solid"/>
                      <a:round/>
                      <a:headEnd type="none" w="med" len="med"/>
                      <a:tailEnd type="none" w="med" len="med"/>
                    </a:lnL>
                    <a:lnR w="6350" cap="flat" cmpd="sng" algn="ctr">
                      <a:solidFill>
                        <a:srgbClr val="7038A8"/>
                      </a:solidFill>
                      <a:prstDash val="solid"/>
                      <a:round/>
                      <a:headEnd type="none" w="med" len="med"/>
                      <a:tailEnd type="none" w="med" len="med"/>
                    </a:lnR>
                    <a:lnT w="6350" cap="flat" cmpd="sng" algn="ctr">
                      <a:solidFill>
                        <a:srgbClr val="7037A8"/>
                      </a:solidFill>
                      <a:prstDash val="solid"/>
                      <a:round/>
                      <a:headEnd type="none" w="med" len="med"/>
                      <a:tailEnd type="none" w="med" len="med"/>
                    </a:lnT>
                    <a:lnB w="6350" cap="flat" cmpd="sng" algn="ctr">
                      <a:solidFill>
                        <a:srgbClr val="7038A8"/>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Segoe UI"/>
                        </a:rPr>
                        <a:t>$100 </a:t>
                      </a:r>
                    </a:p>
                  </a:txBody>
                  <a:tcPr marL="9525" marR="9525" marT="9525" marB="0" anchor="b">
                    <a:lnL w="6350" cap="flat" cmpd="sng" algn="ctr">
                      <a:solidFill>
                        <a:srgbClr val="7038A8"/>
                      </a:solidFill>
                      <a:prstDash val="solid"/>
                      <a:round/>
                      <a:headEnd type="none" w="med" len="med"/>
                      <a:tailEnd type="none" w="med" len="med"/>
                    </a:lnL>
                    <a:lnR w="6350" cap="flat" cmpd="sng" algn="ctr">
                      <a:solidFill>
                        <a:srgbClr val="A0F6B6"/>
                      </a:solidFill>
                      <a:prstDash val="solid"/>
                      <a:round/>
                      <a:headEnd type="none" w="med" len="med"/>
                      <a:tailEnd type="none" w="med" len="med"/>
                    </a:lnR>
                    <a:lnT w="6350" cap="flat" cmpd="sng" algn="ctr">
                      <a:solidFill>
                        <a:srgbClr val="E036A8"/>
                      </a:solidFill>
                      <a:prstDash val="solid"/>
                      <a:round/>
                      <a:headEnd type="none" w="med" len="med"/>
                      <a:tailEnd type="none" w="med" len="med"/>
                    </a:lnT>
                    <a:lnB w="6350" cap="flat" cmpd="sng" algn="ctr">
                      <a:solidFill>
                        <a:srgbClr val="A0F6B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51"/>
          <p:cNvSpPr txBox="1">
            <a:spLocks noGrp="1"/>
          </p:cNvSpPr>
          <p:nvPr>
            <p:ph type="body" idx="1"/>
          </p:nvPr>
        </p:nvSpPr>
        <p:spPr>
          <a:xfrm>
            <a:off x="228600" y="1219200"/>
            <a:ext cx="8805300" cy="472440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0" lvl="0" indent="0" algn="l" rtl="0">
              <a:lnSpc>
                <a:spcPct val="150000"/>
              </a:lnSpc>
              <a:spcBef>
                <a:spcPts val="0"/>
              </a:spcBef>
              <a:spcAft>
                <a:spcPts val="0"/>
              </a:spcAft>
              <a:buSzPts val="1100"/>
              <a:buNone/>
            </a:pPr>
            <a:endParaRPr>
              <a:solidFill>
                <a:srgbClr val="000000"/>
              </a:solidFill>
            </a:endParaRPr>
          </a:p>
        </p:txBody>
      </p:sp>
      <p:pic>
        <p:nvPicPr>
          <p:cNvPr id="6"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8" name="Picture 7"/>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graphicFrame>
        <p:nvGraphicFramePr>
          <p:cNvPr id="10" name="Table 9"/>
          <p:cNvGraphicFramePr>
            <a:graphicFrameLocks noGrp="1"/>
          </p:cNvGraphicFramePr>
          <p:nvPr/>
        </p:nvGraphicFramePr>
        <p:xfrm>
          <a:off x="647700" y="541020"/>
          <a:ext cx="7848600" cy="4748847"/>
        </p:xfrm>
        <a:graphic>
          <a:graphicData uri="http://schemas.openxmlformats.org/drawingml/2006/table">
            <a:tbl>
              <a:tblPr/>
              <a:tblGrid>
                <a:gridCol w="4155141"/>
                <a:gridCol w="3693459"/>
              </a:tblGrid>
              <a:tr h="278493">
                <a:tc>
                  <a:txBody>
                    <a:bodyPr/>
                    <a:lstStyle/>
                    <a:p>
                      <a:pPr algn="l" fontAlgn="b"/>
                      <a:r>
                        <a:rPr lang="en-US" sz="1800" b="1" i="1" u="none" strike="noStrike">
                          <a:solidFill>
                            <a:srgbClr val="212529"/>
                          </a:solidFill>
                          <a:latin typeface="Arial"/>
                        </a:rPr>
                        <a:t>Insurance Pricing &amp; Surcharges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800" b="1" i="1" u="none" strike="noStrike">
                          <a:solidFill>
                            <a:srgbClr val="000000"/>
                          </a:solidFill>
                          <a:latin typeface="Calibri"/>
                        </a:rPr>
                        <a:t> </a:t>
                      </a:r>
                    </a:p>
                  </a:txBody>
                  <a:tcPr marL="9525" marR="9525" marT="9525" marB="0" anchor="b">
                    <a:lnL>
                      <a:noFill/>
                    </a:lnL>
                    <a:lnR>
                      <a:noFill/>
                    </a:lnR>
                    <a:lnT>
                      <a:noFill/>
                    </a:lnT>
                    <a:lnB w="6350" cap="flat" cmpd="sng" algn="ctr">
                      <a:solidFill>
                        <a:srgbClr val="B07E29"/>
                      </a:solidFill>
                      <a:prstDash val="solid"/>
                      <a:round/>
                      <a:headEnd type="none" w="med" len="med"/>
                      <a:tailEnd type="none" w="med" len="med"/>
                    </a:lnB>
                    <a:solidFill>
                      <a:srgbClr val="00B0F0"/>
                    </a:solidFill>
                  </a:tcPr>
                </a:tc>
              </a:tr>
              <a:tr h="302710">
                <a:tc>
                  <a:txBody>
                    <a:bodyPr/>
                    <a:lstStyle/>
                    <a:p>
                      <a:pPr algn="l" fontAlgn="b"/>
                      <a:r>
                        <a:rPr lang="en-US" sz="1800" b="0" i="0" u="none" strike="noStrike">
                          <a:solidFill>
                            <a:srgbClr val="000000"/>
                          </a:solidFill>
                          <a:latin typeface="Segoe UI"/>
                        </a:rPr>
                        <a:t>Insurance Minimum per event permit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B07E29"/>
                      </a:solidFill>
                      <a:prstDash val="solid"/>
                      <a:round/>
                      <a:headEnd type="none" w="med" len="med"/>
                      <a:tailEnd type="none" w="med" len="med"/>
                    </a:lnR>
                    <a:lnT w="6350" cap="flat" cmpd="sng" algn="ctr">
                      <a:solidFill>
                        <a:srgbClr val="B07E29"/>
                      </a:solidFill>
                      <a:prstDash val="solid"/>
                      <a:round/>
                      <a:headEnd type="none" w="med" len="med"/>
                      <a:tailEnd type="none" w="med" len="med"/>
                    </a:lnT>
                    <a:lnB w="6350" cap="flat" cmpd="sng" algn="ctr">
                      <a:solidFill>
                        <a:srgbClr val="B07E29"/>
                      </a:solidFill>
                      <a:prstDash val="solid"/>
                      <a:round/>
                      <a:headEnd type="none" w="med" len="med"/>
                      <a:tailEnd type="none" w="med" len="med"/>
                    </a:lnB>
                  </a:tcPr>
                </a:tc>
              </a:tr>
              <a:tr h="302710">
                <a:tc>
                  <a:txBody>
                    <a:bodyPr/>
                    <a:lstStyle/>
                    <a:p>
                      <a:pPr algn="l" fontAlgn="b"/>
                      <a:r>
                        <a:rPr lang="en-US" sz="1800" b="0" i="0" u="none" strike="noStrike">
                          <a:solidFill>
                            <a:srgbClr val="000000"/>
                          </a:solidFill>
                          <a:latin typeface="Segoe UI"/>
                        </a:rPr>
                        <a:t>Rider Per Day Surcharge</a:t>
                      </a:r>
                    </a:p>
                  </a:txBody>
                  <a:tcPr marL="9525" marR="9525" marT="9525" marB="0" anchor="b">
                    <a:lnL w="6350" cap="flat" cmpd="sng" algn="ctr">
                      <a:solidFill>
                        <a:srgbClr val="0010D5"/>
                      </a:solidFill>
                      <a:prstDash val="solid"/>
                      <a:round/>
                      <a:headEnd type="none" w="med" len="med"/>
                      <a:tailEnd type="none" w="med" len="med"/>
                    </a:lnL>
                    <a:lnR w="6350" cap="flat" cmpd="sng" algn="ctr">
                      <a:solidFill>
                        <a:srgbClr val="0010D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10D5"/>
                      </a:solidFill>
                      <a:prstDash val="solid"/>
                      <a:round/>
                      <a:headEnd type="none" w="med" len="med"/>
                      <a:tailEnd type="none" w="med" len="med"/>
                    </a:lnB>
                  </a:tcPr>
                </a:tc>
                <a:tc>
                  <a:txBody>
                    <a:bodyPr/>
                    <a:lstStyle/>
                    <a:p>
                      <a:pPr algn="r" fontAlgn="b"/>
                      <a:r>
                        <a:rPr lang="it-IT" sz="1800" b="0" i="0" u="none" strike="noStrike">
                          <a:solidFill>
                            <a:srgbClr val="000000"/>
                          </a:solidFill>
                          <a:latin typeface="Segoe UI"/>
                        </a:rPr>
                        <a:t>$5.99 per rider, per day</a:t>
                      </a:r>
                    </a:p>
                  </a:txBody>
                  <a:tcPr marL="9525" marR="9525" marT="9525" marB="0" anchor="b">
                    <a:lnL w="6350" cap="flat" cmpd="sng" algn="ctr">
                      <a:solidFill>
                        <a:srgbClr val="0010D5"/>
                      </a:solidFill>
                      <a:prstDash val="solid"/>
                      <a:round/>
                      <a:headEnd type="none" w="med" len="med"/>
                      <a:tailEnd type="none" w="med" len="med"/>
                    </a:lnL>
                    <a:lnR w="6350" cap="flat" cmpd="sng" algn="ctr">
                      <a:solidFill>
                        <a:srgbClr val="20F2DD"/>
                      </a:solidFill>
                      <a:prstDash val="solid"/>
                      <a:round/>
                      <a:headEnd type="none" w="med" len="med"/>
                      <a:tailEnd type="none" w="med" len="med"/>
                    </a:lnR>
                    <a:lnT w="6350" cap="flat" cmpd="sng" algn="ctr">
                      <a:solidFill>
                        <a:srgbClr val="B07E29"/>
                      </a:solidFill>
                      <a:prstDash val="solid"/>
                      <a:round/>
                      <a:headEnd type="none" w="med" len="med"/>
                      <a:tailEnd type="none" w="med" len="med"/>
                    </a:lnT>
                    <a:lnB w="6350" cap="flat" cmpd="sng" algn="ctr">
                      <a:solidFill>
                        <a:srgbClr val="20F2DD"/>
                      </a:solidFill>
                      <a:prstDash val="solid"/>
                      <a:round/>
                      <a:headEnd type="none" w="med" len="med"/>
                      <a:tailEnd type="none" w="med" len="med"/>
                    </a:lnB>
                  </a:tcPr>
                </a:tc>
              </a:tr>
              <a:tr h="302710">
                <a:tc>
                  <a:txBody>
                    <a:bodyPr/>
                    <a:lstStyle/>
                    <a:p>
                      <a:pPr algn="l" fontAlgn="b"/>
                      <a:r>
                        <a:rPr lang="en-US" sz="1800" b="0" i="0" u="none" strike="noStrike">
                          <a:solidFill>
                            <a:srgbClr val="000000"/>
                          </a:solidFill>
                          <a:latin typeface="Segoe UI"/>
                        </a:rPr>
                        <a:t>Additional Insured Certificate</a:t>
                      </a:r>
                    </a:p>
                  </a:txBody>
                  <a:tcPr marL="9525" marR="9525" marT="9525" marB="0" anchor="b">
                    <a:lnL w="6350" cap="flat" cmpd="sng" algn="ctr">
                      <a:solidFill>
                        <a:srgbClr val="D01AD5"/>
                      </a:solidFill>
                      <a:prstDash val="solid"/>
                      <a:round/>
                      <a:headEnd type="none" w="med" len="med"/>
                      <a:tailEnd type="none" w="med" len="med"/>
                    </a:lnL>
                    <a:lnR w="6350" cap="flat" cmpd="sng" algn="ctr">
                      <a:solidFill>
                        <a:srgbClr val="D01AD5"/>
                      </a:solidFill>
                      <a:prstDash val="solid"/>
                      <a:round/>
                      <a:headEnd type="none" w="med" len="med"/>
                      <a:tailEnd type="none" w="med" len="med"/>
                    </a:lnR>
                    <a:lnT w="6350" cap="flat" cmpd="sng" algn="ctr">
                      <a:solidFill>
                        <a:srgbClr val="0010D5"/>
                      </a:solidFill>
                      <a:prstDash val="solid"/>
                      <a:round/>
                      <a:headEnd type="none" w="med" len="med"/>
                      <a:tailEnd type="none" w="med" len="med"/>
                    </a:lnT>
                    <a:lnB w="6350" cap="flat" cmpd="sng" algn="ctr">
                      <a:solidFill>
                        <a:srgbClr val="D01AD5"/>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$15 </a:t>
                      </a:r>
                    </a:p>
                  </a:txBody>
                  <a:tcPr marL="9525" marR="9525" marT="9525" marB="0" anchor="b">
                    <a:lnL w="6350" cap="flat" cmpd="sng" algn="ctr">
                      <a:solidFill>
                        <a:srgbClr val="D01AD5"/>
                      </a:solidFill>
                      <a:prstDash val="solid"/>
                      <a:round/>
                      <a:headEnd type="none" w="med" len="med"/>
                      <a:tailEnd type="none" w="med" len="med"/>
                    </a:lnL>
                    <a:lnR w="6350" cap="flat" cmpd="sng" algn="ctr">
                      <a:solidFill>
                        <a:srgbClr val="000DFE"/>
                      </a:solidFill>
                      <a:prstDash val="solid"/>
                      <a:round/>
                      <a:headEnd type="none" w="med" len="med"/>
                      <a:tailEnd type="none" w="med" len="med"/>
                    </a:lnR>
                    <a:lnT w="6350" cap="flat" cmpd="sng" algn="ctr">
                      <a:solidFill>
                        <a:srgbClr val="20F2DD"/>
                      </a:solidFill>
                      <a:prstDash val="solid"/>
                      <a:round/>
                      <a:headEnd type="none" w="med" len="med"/>
                      <a:tailEnd type="none" w="med" len="med"/>
                    </a:lnT>
                    <a:lnB w="6350" cap="flat" cmpd="sng" algn="ctr">
                      <a:solidFill>
                        <a:srgbClr val="000DFE"/>
                      </a:solidFill>
                      <a:prstDash val="solid"/>
                      <a:round/>
                      <a:headEnd type="none" w="med" len="med"/>
                      <a:tailEnd type="none" w="med" len="med"/>
                    </a:lnB>
                  </a:tcPr>
                </a:tc>
              </a:tr>
              <a:tr h="605419">
                <a:tc>
                  <a:txBody>
                    <a:bodyPr/>
                    <a:lstStyle/>
                    <a:p>
                      <a:pPr algn="l" fontAlgn="b"/>
                      <a:r>
                        <a:rPr lang="en-US" sz="1800" b="0" i="0" u="none" strike="noStrike">
                          <a:solidFill>
                            <a:srgbClr val="000000"/>
                          </a:solidFill>
                          <a:latin typeface="Segoe UI"/>
                        </a:rPr>
                        <a:t>Special Endorsements on insured certificate</a:t>
                      </a:r>
                    </a:p>
                  </a:txBody>
                  <a:tcPr marL="9525" marR="9525" marT="9525" marB="0" anchor="b">
                    <a:lnL w="6350" cap="flat" cmpd="sng" algn="ctr">
                      <a:solidFill>
                        <a:srgbClr val="F00CFE"/>
                      </a:solidFill>
                      <a:prstDash val="solid"/>
                      <a:round/>
                      <a:headEnd type="none" w="med" len="med"/>
                      <a:tailEnd type="none" w="med" len="med"/>
                    </a:lnL>
                    <a:lnR w="6350" cap="flat" cmpd="sng" algn="ctr">
                      <a:solidFill>
                        <a:srgbClr val="F00CFE"/>
                      </a:solidFill>
                      <a:prstDash val="solid"/>
                      <a:round/>
                      <a:headEnd type="none" w="med" len="med"/>
                      <a:tailEnd type="none" w="med" len="med"/>
                    </a:lnR>
                    <a:lnT w="6350" cap="flat" cmpd="sng" algn="ctr">
                      <a:solidFill>
                        <a:srgbClr val="D01AD5"/>
                      </a:solidFill>
                      <a:prstDash val="solid"/>
                      <a:round/>
                      <a:headEnd type="none" w="med" len="med"/>
                      <a:tailEnd type="none" w="med" len="med"/>
                    </a:lnT>
                    <a:lnB w="6350" cap="flat" cmpd="sng" algn="ctr">
                      <a:solidFill>
                        <a:srgbClr val="F00CFE"/>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$100 per certificate</a:t>
                      </a:r>
                    </a:p>
                  </a:txBody>
                  <a:tcPr marL="9525" marR="9525" marT="9525" marB="0" anchor="b">
                    <a:lnL w="6350" cap="flat" cmpd="sng" algn="ctr">
                      <a:solidFill>
                        <a:srgbClr val="F00CFE"/>
                      </a:solidFill>
                      <a:prstDash val="solid"/>
                      <a:round/>
                      <a:headEnd type="none" w="med" len="med"/>
                      <a:tailEnd type="none" w="med" len="med"/>
                    </a:lnL>
                    <a:lnR w="6350" cap="flat" cmpd="sng" algn="ctr">
                      <a:solidFill>
                        <a:srgbClr val="8061FF"/>
                      </a:solidFill>
                      <a:prstDash val="solid"/>
                      <a:round/>
                      <a:headEnd type="none" w="med" len="med"/>
                      <a:tailEnd type="none" w="med" len="med"/>
                    </a:lnR>
                    <a:lnT w="6350" cap="flat" cmpd="sng" algn="ctr">
                      <a:solidFill>
                        <a:srgbClr val="000DFE"/>
                      </a:solidFill>
                      <a:prstDash val="solid"/>
                      <a:round/>
                      <a:headEnd type="none" w="med" len="med"/>
                      <a:tailEnd type="none" w="med" len="med"/>
                    </a:lnT>
                    <a:lnB w="6350" cap="flat" cmpd="sng" algn="ctr">
                      <a:solidFill>
                        <a:srgbClr val="8061FF"/>
                      </a:solidFill>
                      <a:prstDash val="solid"/>
                      <a:round/>
                      <a:headEnd type="none" w="med" len="med"/>
                      <a:tailEnd type="none" w="med" len="med"/>
                    </a:lnB>
                  </a:tcPr>
                </a:tc>
              </a:tr>
              <a:tr h="302710">
                <a:tc>
                  <a:txBody>
                    <a:bodyPr/>
                    <a:lstStyle/>
                    <a:p>
                      <a:pPr algn="l" fontAlgn="b"/>
                      <a:r>
                        <a:rPr lang="en-US" sz="1800" b="0" i="0" u="none" strike="noStrike">
                          <a:solidFill>
                            <a:srgbClr val="000000"/>
                          </a:solidFill>
                          <a:latin typeface="Segoe UI"/>
                        </a:rPr>
                        <a:t>Hired/non-owned automobile insurance</a:t>
                      </a:r>
                    </a:p>
                  </a:txBody>
                  <a:tcPr marL="9525" marR="9525" marT="9525" marB="0" anchor="b">
                    <a:lnL w="6350" cap="flat" cmpd="sng" algn="ctr">
                      <a:solidFill>
                        <a:srgbClr val="C061FF"/>
                      </a:solidFill>
                      <a:prstDash val="solid"/>
                      <a:round/>
                      <a:headEnd type="none" w="med" len="med"/>
                      <a:tailEnd type="none" w="med" len="med"/>
                    </a:lnL>
                    <a:lnR w="6350" cap="flat" cmpd="sng" algn="ctr">
                      <a:solidFill>
                        <a:srgbClr val="C061FF"/>
                      </a:solidFill>
                      <a:prstDash val="solid"/>
                      <a:round/>
                      <a:headEnd type="none" w="med" len="med"/>
                      <a:tailEnd type="none" w="med" len="med"/>
                    </a:lnR>
                    <a:lnT w="6350" cap="flat" cmpd="sng" algn="ctr">
                      <a:solidFill>
                        <a:srgbClr val="F00CFE"/>
                      </a:solidFill>
                      <a:prstDash val="solid"/>
                      <a:round/>
                      <a:headEnd type="none" w="med" len="med"/>
                      <a:tailEnd type="none" w="med" len="med"/>
                    </a:lnT>
                    <a:lnB w="6350" cap="flat" cmpd="sng" algn="ctr">
                      <a:solidFill>
                        <a:srgbClr val="C061FF"/>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$50 per auto</a:t>
                      </a:r>
                    </a:p>
                  </a:txBody>
                  <a:tcPr marL="9525" marR="9525" marT="9525" marB="0" anchor="b">
                    <a:lnL w="6350" cap="flat" cmpd="sng" algn="ctr">
                      <a:solidFill>
                        <a:srgbClr val="C061FF"/>
                      </a:solidFill>
                      <a:prstDash val="solid"/>
                      <a:round/>
                      <a:headEnd type="none" w="med" len="med"/>
                      <a:tailEnd type="none" w="med" len="med"/>
                    </a:lnL>
                    <a:lnR w="6350" cap="flat" cmpd="sng" algn="ctr">
                      <a:solidFill>
                        <a:srgbClr val="E09ECE"/>
                      </a:solidFill>
                      <a:prstDash val="solid"/>
                      <a:round/>
                      <a:headEnd type="none" w="med" len="med"/>
                      <a:tailEnd type="none" w="med" len="med"/>
                    </a:lnR>
                    <a:lnT w="6350" cap="flat" cmpd="sng" algn="ctr">
                      <a:solidFill>
                        <a:srgbClr val="8061FF"/>
                      </a:solidFill>
                      <a:prstDash val="solid"/>
                      <a:round/>
                      <a:headEnd type="none" w="med" len="med"/>
                      <a:tailEnd type="none" w="med" len="med"/>
                    </a:lnT>
                    <a:lnB w="6350" cap="flat" cmpd="sng" algn="ctr">
                      <a:solidFill>
                        <a:srgbClr val="E09ECE"/>
                      </a:solidFill>
                      <a:prstDash val="solid"/>
                      <a:round/>
                      <a:headEnd type="none" w="med" len="med"/>
                      <a:tailEnd type="none" w="med" len="med"/>
                    </a:lnB>
                  </a:tcPr>
                </a:tc>
              </a:tr>
              <a:tr h="605419">
                <a:tc>
                  <a:txBody>
                    <a:bodyPr/>
                    <a:lstStyle/>
                    <a:p>
                      <a:pPr algn="l" fontAlgn="b"/>
                      <a:r>
                        <a:rPr lang="en-US" sz="1800" b="0" i="0" u="none" strike="noStrike">
                          <a:solidFill>
                            <a:srgbClr val="000000"/>
                          </a:solidFill>
                          <a:latin typeface="Segoe UI"/>
                        </a:rPr>
                        <a:t>Hired/non-owned motorcycle insurance</a:t>
                      </a:r>
                    </a:p>
                  </a:txBody>
                  <a:tcPr marL="9525" marR="9525" marT="9525" marB="0" anchor="b">
                    <a:lnL w="6350" cap="flat" cmpd="sng" algn="ctr">
                      <a:solidFill>
                        <a:srgbClr val="407EE1"/>
                      </a:solidFill>
                      <a:prstDash val="solid"/>
                      <a:round/>
                      <a:headEnd type="none" w="med" len="med"/>
                      <a:tailEnd type="none" w="med" len="med"/>
                    </a:lnL>
                    <a:lnR w="6350" cap="flat" cmpd="sng" algn="ctr">
                      <a:solidFill>
                        <a:srgbClr val="407EE1"/>
                      </a:solidFill>
                      <a:prstDash val="solid"/>
                      <a:round/>
                      <a:headEnd type="none" w="med" len="med"/>
                      <a:tailEnd type="none" w="med" len="med"/>
                    </a:lnR>
                    <a:lnT w="6350" cap="flat" cmpd="sng" algn="ctr">
                      <a:solidFill>
                        <a:srgbClr val="C061FF"/>
                      </a:solidFill>
                      <a:prstDash val="solid"/>
                      <a:round/>
                      <a:headEnd type="none" w="med" len="med"/>
                      <a:tailEnd type="none" w="med" len="med"/>
                    </a:lnT>
                    <a:lnB w="6350" cap="flat" cmpd="sng" algn="ctr">
                      <a:solidFill>
                        <a:srgbClr val="407EE1"/>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$85 per moto for the first 5; $50 per each additional over 5</a:t>
                      </a:r>
                    </a:p>
                  </a:txBody>
                  <a:tcPr marL="9525" marR="9525" marT="9525" marB="0" anchor="b">
                    <a:lnL w="6350" cap="flat" cmpd="sng" algn="ctr">
                      <a:solidFill>
                        <a:srgbClr val="407EE1"/>
                      </a:solidFill>
                      <a:prstDash val="solid"/>
                      <a:round/>
                      <a:headEnd type="none" w="med" len="med"/>
                      <a:tailEnd type="none" w="med" len="med"/>
                    </a:lnL>
                    <a:lnR w="6350" cap="flat" cmpd="sng" algn="ctr">
                      <a:solidFill>
                        <a:srgbClr val="E09ECE"/>
                      </a:solidFill>
                      <a:prstDash val="solid"/>
                      <a:round/>
                      <a:headEnd type="none" w="med" len="med"/>
                      <a:tailEnd type="none" w="med" len="med"/>
                    </a:lnR>
                    <a:lnT w="6350" cap="flat" cmpd="sng" algn="ctr">
                      <a:solidFill>
                        <a:srgbClr val="E09ECE"/>
                      </a:solidFill>
                      <a:prstDash val="solid"/>
                      <a:round/>
                      <a:headEnd type="none" w="med" len="med"/>
                      <a:tailEnd type="none" w="med" len="med"/>
                    </a:lnT>
                    <a:lnB w="6350" cap="flat" cmpd="sng" algn="ctr">
                      <a:solidFill>
                        <a:srgbClr val="E09ECE"/>
                      </a:solidFill>
                      <a:prstDash val="solid"/>
                      <a:round/>
                      <a:headEnd type="none" w="med" len="med"/>
                      <a:tailEnd type="none" w="med" len="med"/>
                    </a:lnB>
                  </a:tcPr>
                </a:tc>
              </a:tr>
              <a:tr h="302710">
                <a:tc rowSpan="2">
                  <a:txBody>
                    <a:bodyPr/>
                    <a:lstStyle/>
                    <a:p>
                      <a:pPr algn="l" fontAlgn="b"/>
                      <a:r>
                        <a:rPr lang="en-US" sz="1800" b="0" i="0" u="none" strike="noStrike">
                          <a:solidFill>
                            <a:srgbClr val="000000"/>
                          </a:solidFill>
                          <a:latin typeface="Segoe UI"/>
                        </a:rPr>
                        <a:t>Ancillary Insurance</a:t>
                      </a:r>
                    </a:p>
                  </a:txBody>
                  <a:tcPr marL="9525" marR="9525" marT="9525" marB="0" anchor="b">
                    <a:lnL w="6350" cap="flat" cmpd="sng" algn="ctr">
                      <a:solidFill>
                        <a:srgbClr val="E032A8"/>
                      </a:solidFill>
                      <a:prstDash val="solid"/>
                      <a:round/>
                      <a:headEnd type="none" w="med" len="med"/>
                      <a:tailEnd type="none" w="med" len="med"/>
                    </a:lnL>
                    <a:lnR w="6350" cap="flat" cmpd="sng" algn="ctr">
                      <a:solidFill>
                        <a:srgbClr val="E032A8"/>
                      </a:solidFill>
                      <a:prstDash val="solid"/>
                      <a:round/>
                      <a:headEnd type="none" w="med" len="med"/>
                      <a:tailEnd type="none" w="med" len="med"/>
                    </a:lnR>
                    <a:lnT w="6350" cap="flat" cmpd="sng" algn="ctr">
                      <a:solidFill>
                        <a:srgbClr val="407EE1"/>
                      </a:solidFill>
                      <a:prstDash val="solid"/>
                      <a:round/>
                      <a:headEnd type="none" w="med" len="med"/>
                      <a:tailEnd type="none" w="med" len="med"/>
                    </a:lnT>
                    <a:lnB w="6350" cap="flat" cmpd="sng" algn="ctr">
                      <a:solidFill>
                        <a:srgbClr val="E032A8"/>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$325 </a:t>
                      </a:r>
                    </a:p>
                  </a:txBody>
                  <a:tcPr marL="9525" marR="9525" marT="9525" marB="0" anchor="b">
                    <a:lnL w="6350" cap="flat" cmpd="sng" algn="ctr">
                      <a:solidFill>
                        <a:srgbClr val="E032A8"/>
                      </a:solidFill>
                      <a:prstDash val="solid"/>
                      <a:round/>
                      <a:headEnd type="none" w="med" len="med"/>
                      <a:tailEnd type="none" w="med" len="med"/>
                    </a:lnL>
                    <a:lnR w="6350" cap="flat" cmpd="sng" algn="ctr">
                      <a:solidFill>
                        <a:srgbClr val="3036A8"/>
                      </a:solidFill>
                      <a:prstDash val="solid"/>
                      <a:round/>
                      <a:headEnd type="none" w="med" len="med"/>
                      <a:tailEnd type="none" w="med" len="med"/>
                    </a:lnR>
                    <a:lnT w="6350" cap="flat" cmpd="sng" algn="ctr">
                      <a:solidFill>
                        <a:srgbClr val="E09ECE"/>
                      </a:solidFill>
                      <a:prstDash val="solid"/>
                      <a:round/>
                      <a:headEnd type="none" w="med" len="med"/>
                      <a:tailEnd type="none" w="med" len="med"/>
                    </a:lnT>
                    <a:lnB w="6350" cap="flat" cmpd="sng" algn="ctr">
                      <a:solidFill>
                        <a:srgbClr val="3036A8"/>
                      </a:solidFill>
                      <a:prstDash val="solid"/>
                      <a:round/>
                      <a:headEnd type="none" w="med" len="med"/>
                      <a:tailEnd type="none" w="med" len="med"/>
                    </a:lnB>
                  </a:tcPr>
                </a:tc>
              </a:tr>
              <a:tr h="605419">
                <a:tc vMerge="1">
                  <a:txBody>
                    <a:bodyPr/>
                    <a:lstStyle/>
                    <a:p>
                      <a:endParaRPr lang="en-US"/>
                    </a:p>
                  </a:txBody>
                  <a:tcPr/>
                </a:tc>
                <a:tc>
                  <a:txBody>
                    <a:bodyPr/>
                    <a:lstStyle/>
                    <a:p>
                      <a:pPr algn="r" fontAlgn="b"/>
                      <a:r>
                        <a:rPr lang="en-US" sz="1800" b="0" i="0" u="none" strike="noStrike">
                          <a:solidFill>
                            <a:srgbClr val="000000"/>
                          </a:solidFill>
                          <a:latin typeface="Segoe UI"/>
                        </a:rPr>
                        <a:t>Rate is increased if Liquor Liability is requested</a:t>
                      </a:r>
                    </a:p>
                  </a:txBody>
                  <a:tcPr marL="9525" marR="9525" marT="9525" marB="0" anchor="b">
                    <a:lnL w="6350" cap="flat" cmpd="sng" algn="ctr">
                      <a:solidFill>
                        <a:srgbClr val="E032A8"/>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036A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710">
                <a:tc>
                  <a:txBody>
                    <a:bodyPr/>
                    <a:lstStyle/>
                    <a:p>
                      <a:pPr algn="l" fontAlgn="b"/>
                      <a:r>
                        <a:rPr lang="en-US" sz="1800" b="0" i="0" u="none" strike="noStrike">
                          <a:solidFill>
                            <a:srgbClr val="000000"/>
                          </a:solidFill>
                          <a:latin typeface="Segoe UI"/>
                        </a:rPr>
                        <a:t>Umbrella insurance</a:t>
                      </a:r>
                    </a:p>
                  </a:txBody>
                  <a:tcPr marL="9525" marR="9525" marT="9525" marB="0" anchor="b">
                    <a:lnL w="6350" cap="flat" cmpd="sng" algn="ctr">
                      <a:solidFill>
                        <a:srgbClr val="7050FE"/>
                      </a:solidFill>
                      <a:prstDash val="solid"/>
                      <a:round/>
                      <a:headEnd type="none" w="med" len="med"/>
                      <a:tailEnd type="none" w="med" len="med"/>
                    </a:lnL>
                    <a:lnR w="6350" cap="flat" cmpd="sng" algn="ctr">
                      <a:solidFill>
                        <a:srgbClr val="7050FE"/>
                      </a:solidFill>
                      <a:prstDash val="solid"/>
                      <a:round/>
                      <a:headEnd type="none" w="med" len="med"/>
                      <a:tailEnd type="none" w="med" len="med"/>
                    </a:lnR>
                    <a:lnT w="6350" cap="flat" cmpd="sng" algn="ctr">
                      <a:solidFill>
                        <a:srgbClr val="E032A8"/>
                      </a:solidFill>
                      <a:prstDash val="solid"/>
                      <a:round/>
                      <a:headEnd type="none" w="med" len="med"/>
                      <a:tailEnd type="none" w="med" len="med"/>
                    </a:lnT>
                    <a:lnB w="6350" cap="flat" cmpd="sng" algn="ctr">
                      <a:solidFill>
                        <a:srgbClr val="7050FE"/>
                      </a:solidFill>
                      <a:prstDash val="solid"/>
                      <a:round/>
                      <a:headEnd type="none" w="med" len="med"/>
                      <a:tailEnd type="none" w="med" len="med"/>
                    </a:lnB>
                  </a:tcPr>
                </a:tc>
                <a:tc>
                  <a:txBody>
                    <a:bodyPr/>
                    <a:lstStyle/>
                    <a:p>
                      <a:pPr algn="r" fontAlgn="b"/>
                      <a:r>
                        <a:rPr lang="en-US" sz="1800" b="0" i="0" u="none" strike="noStrike">
                          <a:solidFill>
                            <a:srgbClr val="000000"/>
                          </a:solidFill>
                          <a:latin typeface="Segoe UI"/>
                        </a:rPr>
                        <a:t>$1,950 </a:t>
                      </a:r>
                    </a:p>
                  </a:txBody>
                  <a:tcPr marL="9525" marR="9525" marT="9525" marB="0" anchor="b">
                    <a:lnL w="6350" cap="flat" cmpd="sng" algn="ctr">
                      <a:solidFill>
                        <a:srgbClr val="7050FE"/>
                      </a:solidFill>
                      <a:prstDash val="solid"/>
                      <a:round/>
                      <a:headEnd type="none" w="med" len="med"/>
                      <a:tailEnd type="none" w="med" len="med"/>
                    </a:lnL>
                    <a:lnR w="6350" cap="flat" cmpd="sng" algn="ctr">
                      <a:solidFill>
                        <a:srgbClr val="D07FC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07FC8"/>
                      </a:solidFill>
                      <a:prstDash val="solid"/>
                      <a:round/>
                      <a:headEnd type="none" w="med" len="med"/>
                      <a:tailEnd type="none" w="med" len="med"/>
                    </a:lnB>
                  </a:tcPr>
                </a:tc>
              </a:tr>
              <a:tr h="767672">
                <a:tc gridSpan="2">
                  <a:txBody>
                    <a:bodyPr/>
                    <a:lstStyle/>
                    <a:p>
                      <a:pPr algn="l" fontAlgn="b"/>
                      <a:r>
                        <a:rPr lang="en-US" sz="1800" b="0" i="0" u="none" strike="noStrike" dirty="0">
                          <a:solidFill>
                            <a:srgbClr val="212529"/>
                          </a:solidFill>
                          <a:latin typeface="Segoe UI"/>
                        </a:rPr>
                        <a:t>* Price will either be $300 minimum, or the per rider fee, whichever is higher. This is not an additional expense to the organizer on top of the insurance surcharge</a:t>
                      </a:r>
                    </a:p>
                  </a:txBody>
                  <a:tcPr marL="9525" marR="9525" marT="9525" marB="0" anchor="b">
                    <a:lnL>
                      <a:noFill/>
                    </a:lnL>
                    <a:lnR>
                      <a:noFill/>
                    </a:lnR>
                    <a:lnT w="6350" cap="flat" cmpd="sng" algn="ctr">
                      <a:solidFill>
                        <a:srgbClr val="7050FE"/>
                      </a:solidFill>
                      <a:prstDash val="solid"/>
                      <a:round/>
                      <a:headEnd type="none" w="med" len="med"/>
                      <a:tailEnd type="none" w="med" len="med"/>
                    </a:lnT>
                    <a:lnB>
                      <a:noFill/>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10248" name="Picture 8"/>
          <p:cNvPicPr>
            <a:picLocks noChangeAspect="1" noChangeArrowheads="1"/>
          </p:cNvPicPr>
          <p:nvPr/>
        </p:nvPicPr>
        <p:blipFill>
          <a:blip r:embed="rId3"/>
          <a:srcRect/>
          <a:stretch>
            <a:fillRect/>
          </a:stretch>
        </p:blipFill>
        <p:spPr bwMode="auto">
          <a:xfrm>
            <a:off x="656534" y="476250"/>
            <a:ext cx="7725466" cy="4991100"/>
          </a:xfrm>
          <a:prstGeom prst="rect">
            <a:avLst/>
          </a:prstGeom>
          <a:noFill/>
          <a:ln w="9525">
            <a:noFill/>
            <a:miter lim="800000"/>
            <a:headEnd/>
            <a:tailEnd/>
          </a:ln>
          <a:effectLst/>
        </p:spPr>
      </p:pic>
      <p:pic>
        <p:nvPicPr>
          <p:cNvPr id="12" name="Picture 11"/>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pic>
        <p:nvPicPr>
          <p:cNvPr id="13" name="Google Shape;413;p54" descr="USA_Cycling_Logo.jpg"/>
          <p:cNvPicPr preferRelativeResize="0">
            <a:picLocks noChangeAspect="1"/>
          </p:cNvPicPr>
          <p:nvPr/>
        </p:nvPicPr>
        <p:blipFill rotWithShape="1">
          <a:blip r:embed="rId5">
            <a:alphaModFix/>
          </a:blip>
          <a:srcRect/>
          <a:stretch/>
        </p:blipFill>
        <p:spPr>
          <a:xfrm>
            <a:off x="57150" y="5435161"/>
            <a:ext cx="1119857" cy="13716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23900" y="438150"/>
            <a:ext cx="7753349" cy="5124451"/>
          </a:xfrm>
          <a:prstGeom prst="rect">
            <a:avLst/>
          </a:prstGeom>
          <a:noFill/>
          <a:ln w="9525">
            <a:noFill/>
            <a:miter lim="800000"/>
            <a:headEnd/>
            <a:tailEnd/>
          </a:ln>
          <a:effectLst/>
        </p:spPr>
      </p:pic>
      <p:pic>
        <p:nvPicPr>
          <p:cNvPr id="5" name="Picture 4"/>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pic>
        <p:nvPicPr>
          <p:cNvPr id="6" name="Google Shape;413;p54" descr="USA_Cycling_Logo.jpg"/>
          <p:cNvPicPr preferRelativeResize="0">
            <a:picLocks noChangeAspect="1"/>
          </p:cNvPicPr>
          <p:nvPr/>
        </p:nvPicPr>
        <p:blipFill rotWithShape="1">
          <a:blip r:embed="rId5">
            <a:alphaModFix/>
          </a:blip>
          <a:srcRect/>
          <a:stretch/>
        </p:blipFill>
        <p:spPr>
          <a:xfrm>
            <a:off x="57150" y="5435161"/>
            <a:ext cx="1119857" cy="13716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8"/>
          <p:cNvSpPr txBox="1">
            <a:spLocks noGrp="1"/>
          </p:cNvSpPr>
          <p:nvPr>
            <p:ph type="title"/>
          </p:nvPr>
        </p:nvSpPr>
        <p:spPr>
          <a:xfrm>
            <a:off x="685800" y="381001"/>
            <a:ext cx="77724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Officials Fees</a:t>
            </a:r>
            <a:endParaRPr dirty="0"/>
          </a:p>
        </p:txBody>
      </p:sp>
      <p:sp>
        <p:nvSpPr>
          <p:cNvPr id="441" name="Google Shape;441;p58"/>
          <p:cNvSpPr txBox="1">
            <a:spLocks noGrp="1"/>
          </p:cNvSpPr>
          <p:nvPr>
            <p:ph type="body" idx="1"/>
          </p:nvPr>
        </p:nvSpPr>
        <p:spPr>
          <a:xfrm>
            <a:off x="703263" y="1047750"/>
            <a:ext cx="7772400" cy="5353050"/>
          </a:xfrm>
          <a:prstGeom prst="rect">
            <a:avLst/>
          </a:prstGeom>
          <a:noFill/>
          <a:ln>
            <a:noFill/>
          </a:ln>
        </p:spPr>
        <p:txBody>
          <a:bodyPr spcFirstLastPara="1" wrap="square" lIns="91425" tIns="45700" rIns="91425" bIns="45700" anchor="b" anchorCtr="0">
            <a:noAutofit/>
          </a:bodyPr>
          <a:lstStyle/>
          <a:p>
            <a:pPr marL="0" lvl="0" indent="0">
              <a:spcBef>
                <a:spcPts val="0"/>
              </a:spcBef>
            </a:pPr>
            <a:r>
              <a:rPr lang="en-US" b="1" i="1" dirty="0" smtClean="0">
                <a:solidFill>
                  <a:srgbClr val="002060"/>
                </a:solidFill>
              </a:rPr>
              <a:t>Daily fee</a:t>
            </a:r>
            <a:r>
              <a:rPr lang="en-US" dirty="0" smtClean="0">
                <a:solidFill>
                  <a:srgbClr val="002060"/>
                </a:solidFill>
              </a:rPr>
              <a:t> The organizer shall pay licensed officials a daily fee based on the race category. The fees are based on the highest race category for that day, plus the cost of reasonable and necessary </a:t>
            </a:r>
            <a:r>
              <a:rPr lang="en-US" dirty="0" err="1" smtClean="0">
                <a:solidFill>
                  <a:srgbClr val="002060"/>
                </a:solidFill>
              </a:rPr>
              <a:t>travelThe</a:t>
            </a:r>
            <a:r>
              <a:rPr lang="en-US" dirty="0" smtClean="0">
                <a:solidFill>
                  <a:srgbClr val="002060"/>
                </a:solidFill>
              </a:rPr>
              <a:t> race day is considered to be one hour before the first race starts until one-half hour after the last race finishes.</a:t>
            </a:r>
          </a:p>
          <a:p>
            <a:pPr marL="0" lvl="0" indent="0">
              <a:spcBef>
                <a:spcPts val="0"/>
              </a:spcBef>
            </a:pPr>
            <a:endParaRPr lang="en-US" dirty="0" smtClean="0">
              <a:solidFill>
                <a:srgbClr val="002060"/>
              </a:solidFill>
            </a:endParaRPr>
          </a:p>
          <a:p>
            <a:pPr marL="0" lvl="0" indent="0">
              <a:spcBef>
                <a:spcPts val="0"/>
              </a:spcBef>
            </a:pPr>
            <a:r>
              <a:rPr lang="en-US" dirty="0" smtClean="0">
                <a:solidFill>
                  <a:srgbClr val="002060"/>
                </a:solidFill>
              </a:rPr>
              <a:t>For any race that goes over 9 hours, officials will be paid for the time over 9 hours at a rate of $20 per hour, paid in increments every 15 minutes.</a:t>
            </a:r>
          </a:p>
          <a:p>
            <a:pPr marL="0" lvl="0" indent="0">
              <a:spcBef>
                <a:spcPts val="0"/>
              </a:spcBef>
            </a:pPr>
            <a:endParaRPr lang="en-US" dirty="0" smtClean="0">
              <a:solidFill>
                <a:srgbClr val="002060"/>
              </a:solidFill>
            </a:endParaRPr>
          </a:p>
          <a:p>
            <a:pPr marL="0" lvl="0" indent="0">
              <a:spcBef>
                <a:spcPts val="0"/>
              </a:spcBef>
            </a:pPr>
            <a:r>
              <a:rPr lang="en-US" dirty="0" smtClean="0">
                <a:solidFill>
                  <a:srgbClr val="002060"/>
                </a:solidFill>
              </a:rPr>
              <a:t>Round trip transportation from the official's home and during the race, or reimbursement for the transportation according to the published rates of USA Cycling</a:t>
            </a:r>
          </a:p>
          <a:p>
            <a:pPr marL="0" lvl="0" indent="0">
              <a:spcBef>
                <a:spcPts val="0"/>
              </a:spcBef>
            </a:pPr>
            <a:endParaRPr lang="en-US" dirty="0" smtClean="0">
              <a:solidFill>
                <a:srgbClr val="002060"/>
              </a:solidFill>
            </a:endParaRPr>
          </a:p>
          <a:p>
            <a:pPr marL="0" lvl="0" indent="0">
              <a:spcBef>
                <a:spcPts val="0"/>
              </a:spcBef>
            </a:pPr>
            <a:r>
              <a:rPr lang="en-US" dirty="0" smtClean="0">
                <a:solidFill>
                  <a:srgbClr val="002060"/>
                </a:solidFill>
              </a:rPr>
              <a:t>         In one-day races that take place during the lunch/dinner</a:t>
            </a:r>
          </a:p>
          <a:p>
            <a:pPr marL="0" lvl="0" indent="0">
              <a:spcBef>
                <a:spcPts val="0"/>
              </a:spcBef>
            </a:pPr>
            <a:r>
              <a:rPr lang="en-US" dirty="0" smtClean="0">
                <a:solidFill>
                  <a:srgbClr val="002060"/>
                </a:solidFill>
              </a:rPr>
              <a:t>         hour, either </a:t>
            </a:r>
            <a:r>
              <a:rPr lang="en-US" dirty="0" err="1" smtClean="0">
                <a:solidFill>
                  <a:srgbClr val="002060"/>
                </a:solidFill>
              </a:rPr>
              <a:t>provifd</a:t>
            </a:r>
            <a:r>
              <a:rPr lang="en-US" dirty="0" smtClean="0">
                <a:solidFill>
                  <a:srgbClr val="002060"/>
                </a:solidFill>
              </a:rPr>
              <a:t> lunch/dinner or $15 additional</a:t>
            </a:r>
          </a:p>
          <a:p>
            <a:pPr marL="0" lvl="0" indent="0">
              <a:spcBef>
                <a:spcPts val="0"/>
              </a:spcBef>
            </a:pPr>
            <a:endParaRPr dirty="0">
              <a:solidFill>
                <a:srgbClr val="000000"/>
              </a:solidFill>
            </a:endParaRPr>
          </a:p>
        </p:txBody>
      </p:sp>
      <p:pic>
        <p:nvPicPr>
          <p:cNvPr id="5" name="Picture 4"/>
          <p:cNvPicPr/>
          <p:nvPr/>
        </p:nvPicPr>
        <p:blipFill>
          <a:blip r:embed="rId3" cstate="print"/>
          <a:srcRect/>
          <a:stretch>
            <a:fillRect/>
          </a:stretch>
        </p:blipFill>
        <p:spPr bwMode="auto">
          <a:xfrm>
            <a:off x="7639050" y="5162550"/>
            <a:ext cx="1504950" cy="1695450"/>
          </a:xfrm>
          <a:prstGeom prst="rect">
            <a:avLst/>
          </a:prstGeom>
          <a:noFill/>
          <a:ln w="9525">
            <a:noFill/>
            <a:miter lim="800000"/>
            <a:headEnd/>
            <a:tailEnd/>
          </a:ln>
        </p:spPr>
      </p:pic>
      <p:pic>
        <p:nvPicPr>
          <p:cNvPr id="6"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4"/>
          <p:cNvSpPr txBox="1">
            <a:spLocks noGrp="1"/>
          </p:cNvSpPr>
          <p:nvPr>
            <p:ph type="title"/>
          </p:nvPr>
        </p:nvSpPr>
        <p:spPr>
          <a:xfrm>
            <a:off x="722313" y="457201"/>
            <a:ext cx="77724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412" name="Google Shape;412;p54"/>
          <p:cNvSpPr txBox="1">
            <a:spLocks noGrp="1"/>
          </p:cNvSpPr>
          <p:nvPr>
            <p:ph type="body" idx="1"/>
          </p:nvPr>
        </p:nvSpPr>
        <p:spPr>
          <a:xfrm>
            <a:off x="266700" y="1219200"/>
            <a:ext cx="8610600" cy="472440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0" lvl="0" indent="0" algn="l" rtl="0">
              <a:lnSpc>
                <a:spcPct val="150000"/>
              </a:lnSpc>
              <a:spcBef>
                <a:spcPts val="0"/>
              </a:spcBef>
              <a:spcAft>
                <a:spcPts val="0"/>
              </a:spcAft>
              <a:buSzPts val="1100"/>
              <a:buNone/>
            </a:pPr>
            <a:endParaRPr>
              <a:solidFill>
                <a:srgbClr val="4A4A4A"/>
              </a:solidFill>
            </a:endParaRPr>
          </a:p>
          <a:p>
            <a:pPr marL="0" lvl="0" indent="0" algn="l" rtl="0">
              <a:lnSpc>
                <a:spcPct val="150000"/>
              </a:lnSpc>
              <a:spcBef>
                <a:spcPts val="0"/>
              </a:spcBef>
              <a:spcAft>
                <a:spcPts val="0"/>
              </a:spcAft>
              <a:buSzPts val="1100"/>
              <a:buNone/>
            </a:pPr>
            <a:endParaRPr>
              <a:solidFill>
                <a:srgbClr val="4A4A4A"/>
              </a:solidFill>
            </a:endParaRPr>
          </a:p>
          <a:p>
            <a:pPr marL="0" lvl="0" indent="0" algn="l" rtl="0">
              <a:lnSpc>
                <a:spcPct val="150000"/>
              </a:lnSpc>
              <a:spcBef>
                <a:spcPts val="0"/>
              </a:spcBef>
              <a:spcAft>
                <a:spcPts val="0"/>
              </a:spcAft>
              <a:buSzPts val="1100"/>
              <a:buNone/>
            </a:pPr>
            <a:endParaRPr>
              <a:solidFill>
                <a:srgbClr val="000000"/>
              </a:solidFill>
            </a:endParaRPr>
          </a:p>
        </p:txBody>
      </p:sp>
      <p:sp>
        <p:nvSpPr>
          <p:cNvPr id="414" name="Google Shape;414;p54"/>
          <p:cNvSpPr txBox="1"/>
          <p:nvPr/>
        </p:nvSpPr>
        <p:spPr>
          <a:xfrm>
            <a:off x="-846650" y="4547925"/>
            <a:ext cx="7342200" cy="856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2292" name="Text Box 4"/>
          <p:cNvSpPr txBox="1">
            <a:spLocks noChangeArrowheads="1"/>
          </p:cNvSpPr>
          <p:nvPr/>
        </p:nvSpPr>
        <p:spPr bwMode="auto">
          <a:xfrm>
            <a:off x="190500" y="571500"/>
            <a:ext cx="8719973" cy="48958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smtClean="0">
                <a:ln>
                  <a:noFill/>
                </a:ln>
                <a:solidFill>
                  <a:schemeClr val="bg2">
                    <a:lumMod val="60000"/>
                    <a:lumOff val="40000"/>
                  </a:schemeClr>
                </a:solidFill>
                <a:effectLst/>
                <a:latin typeface="Arial" pitchFamily="34" charset="0"/>
                <a:cs typeface="Arial" pitchFamily="34" charset="0"/>
              </a:rPr>
              <a:t>2024 Race Promoter Meeting Agenda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Introduction				Rob Curtis - ICA President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cs typeface="Arial" pitchFamily="34" charset="0"/>
              </a:rPr>
              <a:t>USA Cycling Technical Presentation 	</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buClrTx/>
            </a:pPr>
            <a:r>
              <a:rPr lang="en-US" sz="1800" b="1" dirty="0" smtClean="0">
                <a:solidFill>
                  <a:srgbClr val="0070C0"/>
                </a:solidFill>
                <a:latin typeface="Arial" pitchFamily="34" charset="0"/>
                <a:cs typeface="Arial" pitchFamily="34" charset="0"/>
              </a:rPr>
              <a:t>Illinois CUP				Chad Briggs - ICA At Large</a:t>
            </a:r>
          </a:p>
          <a:p>
            <a:pPr lvl="0" fontAlgn="base">
              <a:spcBef>
                <a:spcPct val="0"/>
              </a:spcBef>
              <a:spcAft>
                <a:spcPct val="0"/>
              </a:spcAft>
              <a:buClrTx/>
            </a:pPr>
            <a:endParaRPr lang="en-US" sz="1600" b="1" dirty="0" smtClean="0">
              <a:solidFill>
                <a:schemeClr val="tx1"/>
              </a:solidFill>
              <a:latin typeface="Arial" pitchFamily="34" charset="0"/>
              <a:cs typeface="Arial" pitchFamily="34" charset="0"/>
            </a:endParaRPr>
          </a:p>
          <a:p>
            <a:pPr lvl="0" fontAlgn="base">
              <a:spcBef>
                <a:spcPct val="0"/>
              </a:spcBef>
              <a:spcAft>
                <a:spcPct val="0"/>
              </a:spcAft>
              <a:buClrTx/>
            </a:pPr>
            <a:r>
              <a:rPr lang="en-US" sz="1800" b="1" dirty="0" smtClean="0">
                <a:solidFill>
                  <a:schemeClr val="tx1"/>
                </a:solidFill>
                <a:latin typeface="Arial" pitchFamily="34" charset="0"/>
                <a:cs typeface="Arial" pitchFamily="34" charset="0"/>
              </a:rPr>
              <a:t>State Championships 2024		Robert Curtis - ICA President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cs typeface="Arial" pitchFamily="34" charset="0"/>
              </a:rPr>
              <a:t>Officials - Clinic, Scheduling, Needs, </a:t>
            </a:r>
          </a:p>
          <a:p>
            <a:pPr marL="0" marR="0" lvl="0" indent="0" algn="l" defTabSz="914400" rtl="0" eaLnBrk="1" fontAlgn="base" latinLnBrk="0" hangingPunct="1">
              <a:lnSpc>
                <a:spcPct val="100000"/>
              </a:lnSpc>
              <a:spcBef>
                <a:spcPct val="0"/>
              </a:spcBef>
              <a:spcAft>
                <a:spcPct val="0"/>
              </a:spcAft>
              <a:buClrTx/>
              <a:buSzTx/>
              <a:buFontTx/>
              <a:buNone/>
              <a:tabLst/>
            </a:pPr>
            <a:r>
              <a:rPr lang="en-US" sz="1800" b="1" dirty="0" smtClean="0">
                <a:solidFill>
                  <a:srgbClr val="FF0000"/>
                </a:solidFill>
                <a:latin typeface="Arial" pitchFamily="34" charset="0"/>
                <a:cs typeface="Arial" pitchFamily="34" charset="0"/>
              </a:rPr>
              <a:t>ICA Equipment/</a:t>
            </a:r>
            <a:r>
              <a:rPr kumimoji="0" lang="en-US" sz="1800" b="1" i="0" u="none" strike="noStrike" cap="none" normalizeH="0" baseline="0" dirty="0" smtClean="0">
                <a:ln>
                  <a:noFill/>
                </a:ln>
                <a:solidFill>
                  <a:srgbClr val="FF0000"/>
                </a:solidFill>
                <a:effectLst/>
                <a:latin typeface="Arial" pitchFamily="34" charset="0"/>
                <a:cs typeface="Arial" pitchFamily="34" charset="0"/>
              </a:rPr>
              <a:t>Supplies			Brenda Feehery - ICA Treasurer</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75000"/>
                  </a:schemeClr>
                </a:solidFill>
                <a:effectLst/>
                <a:latin typeface="Arial" pitchFamily="34" charset="0"/>
                <a:cs typeface="Arial" pitchFamily="34" charset="0"/>
              </a:rPr>
              <a:t>USAC Rule Changes		      	Dave </a:t>
            </a:r>
            <a:r>
              <a:rPr kumimoji="0" lang="en-US" sz="1800" b="1" i="0" u="none" strike="noStrike" cap="none" normalizeH="0" baseline="0" dirty="0" err="1" smtClean="0">
                <a:ln>
                  <a:noFill/>
                </a:ln>
                <a:solidFill>
                  <a:schemeClr val="accent1">
                    <a:lumMod val="75000"/>
                  </a:schemeClr>
                </a:solidFill>
                <a:effectLst/>
                <a:latin typeface="Arial" pitchFamily="34" charset="0"/>
                <a:cs typeface="Arial" pitchFamily="34" charset="0"/>
              </a:rPr>
              <a:t>Fowkes</a:t>
            </a:r>
            <a:r>
              <a:rPr kumimoji="0" lang="en-US" sz="1800" b="1" i="0" u="none" strike="noStrike" cap="none" normalizeH="0" baseline="0" dirty="0" smtClean="0">
                <a:ln>
                  <a:noFill/>
                </a:ln>
                <a:solidFill>
                  <a:schemeClr val="accent1">
                    <a:lumMod val="75000"/>
                  </a:schemeClr>
                </a:solidFill>
                <a:effectLst/>
                <a:latin typeface="Arial" pitchFamily="34" charset="0"/>
                <a:cs typeface="Arial" pitchFamily="34" charset="0"/>
              </a:rPr>
              <a:t> – Officials Co-						Coordinator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Open Discussion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9" name="Picture 8"/>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7639050" y="5162550"/>
            <a:ext cx="1504950" cy="1695450"/>
          </a:xfrm>
          <a:prstGeom prst="rect">
            <a:avLst/>
          </a:prstGeom>
          <a:noFill/>
          <a:ln w="9525">
            <a:noFill/>
            <a:miter lim="800000"/>
            <a:headEnd/>
            <a:tailEnd/>
          </a:ln>
        </p:spPr>
      </p:pic>
      <p:pic>
        <p:nvPicPr>
          <p:cNvPr id="6"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pic>
        <p:nvPicPr>
          <p:cNvPr id="7" name="Picture 1"/>
          <p:cNvPicPr>
            <a:picLocks noChangeAspect="1" noChangeArrowheads="1"/>
          </p:cNvPicPr>
          <p:nvPr/>
        </p:nvPicPr>
        <p:blipFill>
          <a:blip r:embed="rId5"/>
          <a:srcRect/>
          <a:stretch>
            <a:fillRect/>
          </a:stretch>
        </p:blipFill>
        <p:spPr bwMode="auto">
          <a:xfrm>
            <a:off x="1123950" y="495300"/>
            <a:ext cx="6877050" cy="515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933450" y="361951"/>
            <a:ext cx="7771856" cy="5276850"/>
          </a:xfrm>
          <a:prstGeom prst="rect">
            <a:avLst/>
          </a:prstGeom>
          <a:noFill/>
          <a:ln w="9525">
            <a:noFill/>
            <a:miter lim="800000"/>
            <a:headEnd/>
            <a:tailEnd/>
          </a:ln>
          <a:effectLst/>
        </p:spPr>
      </p:pic>
      <p:pic>
        <p:nvPicPr>
          <p:cNvPr id="6"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pic>
        <p:nvPicPr>
          <p:cNvPr id="5" name="Picture 4"/>
          <p:cNvPicPr/>
          <p:nvPr/>
        </p:nvPicPr>
        <p:blipFill>
          <a:blip r:embed="rId5"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722325" y="380999"/>
            <a:ext cx="7772400" cy="54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smtClean="0"/>
              <a:t>Important Rule </a:t>
            </a:r>
            <a:r>
              <a:rPr lang="en-US" dirty="0"/>
              <a:t>Changes for </a:t>
            </a:r>
            <a:r>
              <a:rPr lang="en-US" dirty="0" smtClean="0"/>
              <a:t>2024</a:t>
            </a:r>
            <a:endParaRPr dirty="0"/>
          </a:p>
        </p:txBody>
      </p:sp>
      <p:sp>
        <p:nvSpPr>
          <p:cNvPr id="306" name="Google Shape;306;p40"/>
          <p:cNvSpPr txBox="1">
            <a:spLocks noGrp="1"/>
          </p:cNvSpPr>
          <p:nvPr>
            <p:ph type="body" idx="1"/>
          </p:nvPr>
        </p:nvSpPr>
        <p:spPr>
          <a:xfrm>
            <a:off x="228600" y="997525"/>
            <a:ext cx="8534400" cy="4946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000"/>
              <a:buNone/>
            </a:pPr>
            <a:r>
              <a:rPr lang="en-US" dirty="0" smtClean="0">
                <a:solidFill>
                  <a:srgbClr val="000000"/>
                </a:solidFill>
              </a:rPr>
              <a:t>For </a:t>
            </a:r>
            <a:r>
              <a:rPr lang="en-US" dirty="0">
                <a:solidFill>
                  <a:srgbClr val="000000"/>
                </a:solidFill>
              </a:rPr>
              <a:t>a complete list of changes and explanations, </a:t>
            </a:r>
            <a:endParaRPr lang="en-US" dirty="0" smtClean="0">
              <a:solidFill>
                <a:srgbClr val="000000"/>
              </a:solidFill>
            </a:endParaRPr>
          </a:p>
          <a:p>
            <a:pPr marL="0" lvl="0" indent="0" algn="ctr" rtl="0">
              <a:spcBef>
                <a:spcPts val="0"/>
              </a:spcBef>
              <a:spcAft>
                <a:spcPts val="0"/>
              </a:spcAft>
              <a:buSzPts val="2000"/>
              <a:buNone/>
            </a:pPr>
            <a:r>
              <a:rPr lang="en-US" dirty="0" smtClean="0">
                <a:solidFill>
                  <a:srgbClr val="000000"/>
                </a:solidFill>
              </a:rPr>
              <a:t>see </a:t>
            </a:r>
            <a:r>
              <a:rPr lang="en-US" dirty="0">
                <a:solidFill>
                  <a:srgbClr val="000000"/>
                </a:solidFill>
              </a:rPr>
              <a:t>the </a:t>
            </a:r>
            <a:r>
              <a:rPr lang="en-US" dirty="0" smtClean="0">
                <a:solidFill>
                  <a:srgbClr val="000000"/>
                </a:solidFill>
              </a:rPr>
              <a:t>rulebook page </a:t>
            </a:r>
            <a:r>
              <a:rPr lang="en-US" dirty="0">
                <a:solidFill>
                  <a:srgbClr val="000000"/>
                </a:solidFill>
              </a:rPr>
              <a:t>at </a:t>
            </a:r>
            <a:r>
              <a:rPr lang="en-US" dirty="0" smtClean="0">
                <a:solidFill>
                  <a:srgbClr val="000000"/>
                </a:solidFill>
              </a:rPr>
              <a:t>usacycling.org</a:t>
            </a: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lang="en-US" dirty="0" smtClean="0">
              <a:solidFill>
                <a:srgbClr val="000000"/>
              </a:solidFill>
            </a:endParaRPr>
          </a:p>
          <a:p>
            <a:pPr marL="0" lvl="0" indent="0" algn="l" rtl="0">
              <a:spcBef>
                <a:spcPts val="0"/>
              </a:spcBef>
              <a:spcAft>
                <a:spcPts val="0"/>
              </a:spcAft>
              <a:buSzPts val="2000"/>
              <a:buNone/>
            </a:pPr>
            <a:endParaRPr dirty="0">
              <a:solidFill>
                <a:srgbClr val="000000"/>
              </a:solidFill>
            </a:endParaRPr>
          </a:p>
        </p:txBody>
      </p:sp>
      <p:pic>
        <p:nvPicPr>
          <p:cNvPr id="5"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6" name="Picture 5"/>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ICA EQUIPMENT –</a:t>
            </a:r>
            <a:r>
              <a:rPr lang="en-US" sz="2400" dirty="0" smtClean="0"/>
              <a:t>Available for all Illinois USAC registered clubs to use but advanced notice is REQUIRED!</a:t>
            </a:r>
            <a:br>
              <a:rPr lang="en-US" sz="2400" dirty="0" smtClean="0"/>
            </a:br>
            <a:endParaRPr lang="en-US" sz="2400" dirty="0"/>
          </a:p>
        </p:txBody>
      </p:sp>
      <p:sp>
        <p:nvSpPr>
          <p:cNvPr id="3" name="Text Placeholder 2"/>
          <p:cNvSpPr>
            <a:spLocks noGrp="1"/>
          </p:cNvSpPr>
          <p:nvPr>
            <p:ph type="body" idx="1"/>
          </p:nvPr>
        </p:nvSpPr>
        <p:spPr>
          <a:xfrm>
            <a:off x="457200" y="1162050"/>
            <a:ext cx="8229600" cy="4964113"/>
          </a:xfrm>
        </p:spPr>
        <p:txBody>
          <a:bodyPr/>
          <a:lstStyle/>
          <a:p>
            <a:pPr>
              <a:buNone/>
            </a:pPr>
            <a:endParaRPr lang="en-US" sz="2000" dirty="0" smtClean="0"/>
          </a:p>
          <a:p>
            <a:pPr>
              <a:buFont typeface="Wingdings" pitchFamily="2" charset="2"/>
              <a:buChar char="q"/>
            </a:pPr>
            <a:r>
              <a:rPr lang="en-US" sz="2000" dirty="0" smtClean="0"/>
              <a:t>Race Radios</a:t>
            </a:r>
          </a:p>
          <a:p>
            <a:pPr>
              <a:buFont typeface="Wingdings" pitchFamily="2" charset="2"/>
              <a:buChar char="q"/>
            </a:pPr>
            <a:r>
              <a:rPr lang="en-US" sz="2000" dirty="0" smtClean="0"/>
              <a:t>10x10’ Tent with Tie Down straps and stakes</a:t>
            </a:r>
          </a:p>
          <a:p>
            <a:pPr>
              <a:buFont typeface="Wingdings" pitchFamily="2" charset="2"/>
              <a:buChar char="q"/>
            </a:pPr>
            <a:r>
              <a:rPr lang="en-US" sz="2000" dirty="0" smtClean="0"/>
              <a:t>Generator</a:t>
            </a:r>
          </a:p>
          <a:p>
            <a:pPr>
              <a:buFont typeface="Wingdings" pitchFamily="2" charset="2"/>
              <a:buChar char="q"/>
            </a:pPr>
            <a:r>
              <a:rPr lang="en-US" sz="2000" dirty="0" smtClean="0"/>
              <a:t>Extension Cords</a:t>
            </a:r>
          </a:p>
          <a:p>
            <a:pPr>
              <a:buFont typeface="Wingdings" pitchFamily="2" charset="2"/>
              <a:buChar char="q"/>
            </a:pPr>
            <a:r>
              <a:rPr lang="en-US" sz="2000" dirty="0" smtClean="0"/>
              <a:t>Power Strips</a:t>
            </a:r>
          </a:p>
          <a:p>
            <a:pPr>
              <a:buFont typeface="Wingdings" pitchFamily="2" charset="2"/>
              <a:buChar char="q"/>
            </a:pPr>
            <a:r>
              <a:rPr lang="en-US" sz="2000" dirty="0" smtClean="0"/>
              <a:t>Race Clipboards for Registration lists and #’s</a:t>
            </a:r>
          </a:p>
          <a:p>
            <a:pPr>
              <a:buFont typeface="Wingdings" pitchFamily="2" charset="2"/>
              <a:buChar char="q"/>
            </a:pPr>
            <a:r>
              <a:rPr lang="en-US" sz="2000" dirty="0" smtClean="0"/>
              <a:t>Laptop</a:t>
            </a:r>
          </a:p>
          <a:p>
            <a:pPr>
              <a:buFont typeface="Wingdings" pitchFamily="2" charset="2"/>
              <a:buChar char="q"/>
            </a:pPr>
            <a:r>
              <a:rPr lang="en-US" sz="2000" dirty="0" smtClean="0"/>
              <a:t>Registration &amp; Results Program provided by Jason </a:t>
            </a:r>
            <a:r>
              <a:rPr lang="en-US" sz="2000" dirty="0" err="1" smtClean="0"/>
              <a:t>Knauff</a:t>
            </a:r>
            <a:endParaRPr lang="en-US" sz="2000" dirty="0" smtClean="0"/>
          </a:p>
          <a:p>
            <a:pPr>
              <a:buFont typeface="Wingdings" pitchFamily="2" charset="2"/>
              <a:buChar char="q"/>
            </a:pPr>
            <a:r>
              <a:rPr lang="en-US" sz="2000" dirty="0" smtClean="0"/>
              <a:t>Printer (Race must provide paper)</a:t>
            </a:r>
          </a:p>
          <a:p>
            <a:pPr>
              <a:buFont typeface="Wingdings" pitchFamily="2" charset="2"/>
              <a:buChar char="q"/>
            </a:pPr>
            <a:r>
              <a:rPr lang="en-US" sz="2000" dirty="0" err="1" smtClean="0"/>
              <a:t>FinishLynx</a:t>
            </a:r>
            <a:r>
              <a:rPr lang="en-US" sz="2000" dirty="0" smtClean="0"/>
              <a:t> Camera - Camera Operator must be hired to work this equipment as additional training is required for use.</a:t>
            </a:r>
          </a:p>
        </p:txBody>
      </p:sp>
      <p:pic>
        <p:nvPicPr>
          <p:cNvPr id="4" name="Picture 3"/>
          <p:cNvPicPr/>
          <p:nvPr/>
        </p:nvPicPr>
        <p:blipFill>
          <a:blip r:embed="rId2" cstate="print"/>
          <a:srcRect/>
          <a:stretch>
            <a:fillRect/>
          </a:stretch>
        </p:blipFill>
        <p:spPr bwMode="auto">
          <a:xfrm>
            <a:off x="7639050" y="5162550"/>
            <a:ext cx="1504950" cy="1695450"/>
          </a:xfrm>
          <a:prstGeom prst="rect">
            <a:avLst/>
          </a:prstGeom>
          <a:noFill/>
          <a:ln w="9525">
            <a:noFill/>
            <a:miter lim="800000"/>
            <a:headEnd/>
            <a:tailEnd/>
          </a:ln>
        </p:spPr>
      </p:pic>
      <p:pic>
        <p:nvPicPr>
          <p:cNvPr id="5"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7"/>
          <p:cNvSpPr txBox="1">
            <a:spLocks noGrp="1"/>
          </p:cNvSpPr>
          <p:nvPr>
            <p:ph type="title"/>
          </p:nvPr>
        </p:nvSpPr>
        <p:spPr>
          <a:xfrm>
            <a:off x="457200" y="457200"/>
            <a:ext cx="8229600" cy="9604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Questions?</a:t>
            </a:r>
            <a:endParaRPr/>
          </a:p>
        </p:txBody>
      </p:sp>
      <p:pic>
        <p:nvPicPr>
          <p:cNvPr id="357" name="Google Shape;357;p47"/>
          <p:cNvPicPr preferRelativeResize="0">
            <a:picLocks noGrp="1"/>
          </p:cNvPicPr>
          <p:nvPr>
            <p:ph type="body" idx="1"/>
          </p:nvPr>
        </p:nvPicPr>
        <p:blipFill rotWithShape="1">
          <a:blip r:embed="rId3">
            <a:alphaModFix/>
          </a:blip>
          <a:srcRect/>
          <a:stretch/>
        </p:blipFill>
        <p:spPr>
          <a:xfrm>
            <a:off x="3381375" y="2758281"/>
            <a:ext cx="2381250" cy="2209800"/>
          </a:xfrm>
          <a:prstGeom prst="rect">
            <a:avLst/>
          </a:prstGeom>
          <a:noFill/>
          <a:ln>
            <a:noFill/>
          </a:ln>
        </p:spPr>
      </p:pic>
      <p:pic>
        <p:nvPicPr>
          <p:cNvPr id="5"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pic>
        <p:nvPicPr>
          <p:cNvPr id="6" name="Picture 5"/>
          <p:cNvPicPr/>
          <p:nvPr/>
        </p:nvPicPr>
        <p:blipFill>
          <a:blip r:embed="rId5" cstate="print"/>
          <a:srcRect/>
          <a:stretch>
            <a:fillRect/>
          </a:stretch>
        </p:blipFill>
        <p:spPr bwMode="auto">
          <a:xfrm>
            <a:off x="7639050" y="5162550"/>
            <a:ext cx="150495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5"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pic>
        <p:nvPicPr>
          <p:cNvPr id="6" name="Picture 5"/>
          <p:cNvPicPr/>
          <p:nvPr/>
        </p:nvPicPr>
        <p:blipFill>
          <a:blip r:embed="rId4" cstate="print"/>
          <a:srcRect/>
          <a:stretch>
            <a:fillRect/>
          </a:stretch>
        </p:blipFill>
        <p:spPr bwMode="auto">
          <a:xfrm>
            <a:off x="7639050" y="5162550"/>
            <a:ext cx="1504950" cy="1695450"/>
          </a:xfrm>
          <a:prstGeom prst="rect">
            <a:avLst/>
          </a:prstGeom>
          <a:noFill/>
          <a:ln w="9525">
            <a:noFill/>
            <a:miter lim="800000"/>
            <a:headEnd/>
            <a:tailEnd/>
          </a:ln>
        </p:spPr>
      </p:pic>
      <p:sp>
        <p:nvSpPr>
          <p:cNvPr id="8" name="Text Placeholder 7"/>
          <p:cNvSpPr>
            <a:spLocks noGrp="1"/>
          </p:cNvSpPr>
          <p:nvPr>
            <p:ph type="body" idx="1"/>
          </p:nvPr>
        </p:nvSpPr>
        <p:spPr/>
        <p:txBody>
          <a:bodyPr/>
          <a:lstStyle/>
          <a:p>
            <a:r>
              <a:rPr lang="en-US" sz="9600" dirty="0" smtClean="0"/>
              <a:t>Let’s get racing!!!!!!</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722313" y="457201"/>
            <a:ext cx="77724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396" name="Google Shape;396;p52"/>
          <p:cNvSpPr txBox="1">
            <a:spLocks noGrp="1"/>
          </p:cNvSpPr>
          <p:nvPr>
            <p:ph type="body" idx="1"/>
          </p:nvPr>
        </p:nvSpPr>
        <p:spPr>
          <a:xfrm>
            <a:off x="228600" y="1219200"/>
            <a:ext cx="8805300" cy="4724400"/>
          </a:xfrm>
          <a:prstGeom prst="rect">
            <a:avLst/>
          </a:prstGeom>
          <a:noFill/>
          <a:ln>
            <a:noFill/>
          </a:ln>
        </p:spPr>
        <p:txBody>
          <a:bodyPr spcFirstLastPara="1" wrap="square" lIns="91425" tIns="45700" rIns="91425" bIns="45700" anchor="b" anchorCtr="0">
            <a:noAutofit/>
          </a:bodyPr>
          <a:lstStyle/>
          <a:p>
            <a:pPr marL="457200" lvl="0" indent="-457200" algn="l" rtl="0">
              <a:spcBef>
                <a:spcPts val="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457200" lvl="0" indent="-457200" algn="l" rtl="0">
              <a:spcBef>
                <a:spcPts val="400"/>
              </a:spcBef>
              <a:spcAft>
                <a:spcPts val="0"/>
              </a:spcAft>
              <a:buSzPts val="2000"/>
              <a:buNone/>
            </a:pPr>
            <a:endParaRPr b="1"/>
          </a:p>
          <a:p>
            <a:pPr marL="0" lvl="0" indent="0" algn="l" rtl="0">
              <a:lnSpc>
                <a:spcPct val="150000"/>
              </a:lnSpc>
              <a:spcBef>
                <a:spcPts val="0"/>
              </a:spcBef>
              <a:spcAft>
                <a:spcPts val="0"/>
              </a:spcAft>
              <a:buSzPts val="1100"/>
              <a:buNone/>
            </a:pPr>
            <a:endParaRPr>
              <a:solidFill>
                <a:srgbClr val="4A4A4A"/>
              </a:solidFill>
            </a:endParaRPr>
          </a:p>
          <a:p>
            <a:pPr marL="0" lvl="0" indent="0" algn="l" rtl="0">
              <a:lnSpc>
                <a:spcPct val="150000"/>
              </a:lnSpc>
              <a:spcBef>
                <a:spcPts val="0"/>
              </a:spcBef>
              <a:spcAft>
                <a:spcPts val="0"/>
              </a:spcAft>
              <a:buSzPts val="1100"/>
              <a:buNone/>
            </a:pPr>
            <a:endParaRPr>
              <a:solidFill>
                <a:srgbClr val="4A4A4A"/>
              </a:solidFill>
            </a:endParaRPr>
          </a:p>
          <a:p>
            <a:pPr marL="0" lvl="0" indent="0" algn="l" rtl="0">
              <a:lnSpc>
                <a:spcPct val="150000"/>
              </a:lnSpc>
              <a:spcBef>
                <a:spcPts val="0"/>
              </a:spcBef>
              <a:spcAft>
                <a:spcPts val="0"/>
              </a:spcAft>
              <a:buSzPts val="1100"/>
              <a:buNone/>
            </a:pPr>
            <a:endParaRPr>
              <a:solidFill>
                <a:srgbClr val="000000"/>
              </a:solidFill>
            </a:endParaRPr>
          </a:p>
        </p:txBody>
      </p:sp>
      <p:graphicFrame>
        <p:nvGraphicFramePr>
          <p:cNvPr id="5" name="Table 4"/>
          <p:cNvGraphicFramePr>
            <a:graphicFrameLocks noGrp="1"/>
          </p:cNvGraphicFramePr>
          <p:nvPr/>
        </p:nvGraphicFramePr>
        <p:xfrm>
          <a:off x="914400" y="704847"/>
          <a:ext cx="7372350" cy="5467352"/>
        </p:xfrm>
        <a:graphic>
          <a:graphicData uri="http://schemas.openxmlformats.org/drawingml/2006/table">
            <a:tbl>
              <a:tblPr firstRow="1" bandRow="1">
                <a:tableStyleId>{5C22544A-7EE6-4342-B048-85BDC9FD1C3A}</a:tableStyleId>
              </a:tblPr>
              <a:tblGrid>
                <a:gridCol w="7372350"/>
              </a:tblGrid>
              <a:tr h="683419">
                <a:tc>
                  <a:txBody>
                    <a:bodyPr/>
                    <a:lstStyle/>
                    <a:p>
                      <a:pPr algn="ctr"/>
                      <a:r>
                        <a:rPr lang="en-US" sz="1800" dirty="0" smtClean="0"/>
                        <a:t>ICA</a:t>
                      </a:r>
                      <a:r>
                        <a:rPr lang="en-US" sz="1800" baseline="0" dirty="0" smtClean="0"/>
                        <a:t> BOARD OF DIRECTORS</a:t>
                      </a:r>
                      <a:endParaRPr lang="en-US" sz="1800" dirty="0"/>
                    </a:p>
                  </a:txBody>
                  <a:tcPr anchor="ctr">
                    <a:solidFill>
                      <a:schemeClr val="accent6">
                        <a:lumMod val="75000"/>
                      </a:schemeClr>
                    </a:solidFill>
                  </a:tcPr>
                </a:tc>
              </a:tr>
              <a:tr h="683419">
                <a:tc>
                  <a:txBody>
                    <a:bodyPr/>
                    <a:lstStyle/>
                    <a:p>
                      <a:pPr algn="ctr"/>
                      <a:r>
                        <a:rPr lang="en-US" sz="1800" dirty="0" smtClean="0"/>
                        <a:t>PRESIDENT:</a:t>
                      </a:r>
                      <a:r>
                        <a:rPr lang="en-US" sz="1800" baseline="0" dirty="0" smtClean="0"/>
                        <a:t> Rob Curtis</a:t>
                      </a:r>
                    </a:p>
                  </a:txBody>
                  <a:tcPr anchor="ctr"/>
                </a:tc>
              </a:tr>
              <a:tr h="683419">
                <a:tc>
                  <a:txBody>
                    <a:bodyPr/>
                    <a:lstStyle/>
                    <a:p>
                      <a:pPr algn="ctr"/>
                      <a:r>
                        <a:rPr lang="en-US" sz="1800" dirty="0" smtClean="0"/>
                        <a:t>VICE</a:t>
                      </a:r>
                      <a:r>
                        <a:rPr lang="en-US" sz="1800" baseline="0" dirty="0" smtClean="0"/>
                        <a:t> PRESIDENT: Michael Kelly</a:t>
                      </a:r>
                      <a:endParaRPr lang="en-US" sz="1800" dirty="0"/>
                    </a:p>
                  </a:txBody>
                  <a:tcPr anchor="ctr"/>
                </a:tc>
              </a:tr>
              <a:tr h="683419">
                <a:tc>
                  <a:txBody>
                    <a:bodyPr/>
                    <a:lstStyle/>
                    <a:p>
                      <a:pPr algn="ctr"/>
                      <a:r>
                        <a:rPr lang="en-US" sz="1800" dirty="0" smtClean="0"/>
                        <a:t>TREASURER: Brenda Feehery</a:t>
                      </a:r>
                      <a:endParaRPr lang="en-US" sz="1800" dirty="0"/>
                    </a:p>
                  </a:txBody>
                  <a:tcPr anchor="ctr"/>
                </a:tc>
              </a:tr>
              <a:tr h="683419">
                <a:tc>
                  <a:txBody>
                    <a:bodyPr/>
                    <a:lstStyle/>
                    <a:p>
                      <a:pPr algn="ctr"/>
                      <a:r>
                        <a:rPr lang="en-US" sz="1800" dirty="0" smtClean="0"/>
                        <a:t>SECRETARY: </a:t>
                      </a:r>
                      <a:r>
                        <a:rPr lang="en-US" sz="1800" dirty="0" err="1" smtClean="0"/>
                        <a:t>Kaiwen</a:t>
                      </a:r>
                      <a:r>
                        <a:rPr lang="en-US" sz="1800" dirty="0" smtClean="0"/>
                        <a:t> (Kai) Luan</a:t>
                      </a:r>
                      <a:endParaRPr lang="en-US" sz="1800" dirty="0"/>
                    </a:p>
                  </a:txBody>
                  <a:tcPr anchor="ctr"/>
                </a:tc>
              </a:tr>
              <a:tr h="683419">
                <a:tc>
                  <a:txBody>
                    <a:bodyPr/>
                    <a:lstStyle/>
                    <a:p>
                      <a:pPr algn="ctr"/>
                      <a:r>
                        <a:rPr lang="en-US" sz="1800" dirty="0" smtClean="0"/>
                        <a:t>AT LARGE: Chad Briggs</a:t>
                      </a:r>
                      <a:endParaRPr lang="en-US" sz="1800" dirty="0"/>
                    </a:p>
                  </a:txBody>
                  <a:tcPr anchor="ctr"/>
                </a:tc>
              </a:tr>
              <a:tr h="683419">
                <a:tc>
                  <a:txBody>
                    <a:bodyPr/>
                    <a:lstStyle/>
                    <a:p>
                      <a:pPr algn="ctr"/>
                      <a:r>
                        <a:rPr lang="en-US" sz="1800" dirty="0" smtClean="0"/>
                        <a:t>USAC REGIONAL MANAGER: Larry Martin</a:t>
                      </a:r>
                      <a:endParaRPr lang="en-US" sz="1800" dirty="0"/>
                    </a:p>
                  </a:txBody>
                  <a:tcPr anchor="ctr"/>
                </a:tc>
              </a:tr>
              <a:tr h="683419">
                <a:tc>
                  <a:txBody>
                    <a:bodyPr/>
                    <a:lstStyle/>
                    <a:p>
                      <a:pPr algn="ctr"/>
                      <a:r>
                        <a:rPr lang="en-US" sz="1800" dirty="0" smtClean="0"/>
                        <a:t>USAC OFFICIAL</a:t>
                      </a:r>
                      <a:r>
                        <a:rPr lang="en-US" sz="1800" baseline="0" dirty="0" smtClean="0"/>
                        <a:t>S LIASON: Dave </a:t>
                      </a:r>
                      <a:r>
                        <a:rPr lang="en-US" sz="1800" baseline="0" dirty="0" err="1" smtClean="0"/>
                        <a:t>Fowkes</a:t>
                      </a:r>
                      <a:endParaRPr lang="en-US" sz="1800" dirty="0"/>
                    </a:p>
                  </a:txBody>
                  <a:tcPr anchor="ctr"/>
                </a:tc>
              </a:tr>
            </a:tbl>
          </a:graphicData>
        </a:graphic>
      </p:graphicFrame>
      <p:pic>
        <p:nvPicPr>
          <p:cNvPr id="8" name="Picture 7"/>
          <p:cNvPicPr/>
          <p:nvPr/>
        </p:nvPicPr>
        <p:blipFill>
          <a:blip r:embed="rId3" cstate="print"/>
          <a:srcRect/>
          <a:stretch>
            <a:fillRect/>
          </a:stretch>
        </p:blipFill>
        <p:spPr bwMode="auto">
          <a:xfrm>
            <a:off x="7639050" y="5162550"/>
            <a:ext cx="1504950" cy="1695450"/>
          </a:xfrm>
          <a:prstGeom prst="rect">
            <a:avLst/>
          </a:prstGeom>
          <a:noFill/>
          <a:ln w="9525">
            <a:noFill/>
            <a:miter lim="800000"/>
            <a:headEnd/>
            <a:tailEnd/>
          </a:ln>
        </p:spPr>
      </p:pic>
      <p:pic>
        <p:nvPicPr>
          <p:cNvPr id="9"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2024 Illinois Cup</a:t>
            </a:r>
          </a:p>
        </p:txBody>
      </p:sp>
      <p:pic>
        <p:nvPicPr>
          <p:cNvPr id="3" name="Picture 2" descr="A logo of a state with a medal&#10;&#10;Description automatically generated">
            <a:extLst>
              <a:ext uri="{FF2B5EF4-FFF2-40B4-BE49-F238E27FC236}">
                <a16:creationId xmlns:a16="http://schemas.microsoft.com/office/drawing/2014/main" xmlns="" id="{BD4CE303-9E75-8C70-8B22-D827A7DF5B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spTree>
    <p:extLst>
      <p:ext uri="{BB962C8B-B14F-4D97-AF65-F5344CB8AC3E}">
        <p14:creationId xmlns:p14="http://schemas.microsoft.com/office/powerpoint/2010/main" xmlns="" val="338458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31" y="365127"/>
            <a:ext cx="6843713" cy="873124"/>
          </a:xfrm>
        </p:spPr>
        <p:txBody>
          <a:bodyPr/>
          <a:lstStyle/>
          <a:p>
            <a:r>
              <a:rPr lang="en-US" b="1" dirty="0"/>
              <a:t>Notable Changes</a:t>
            </a:r>
          </a:p>
        </p:txBody>
      </p:sp>
      <p:sp>
        <p:nvSpPr>
          <p:cNvPr id="3" name="Content Placeholder 2"/>
          <p:cNvSpPr>
            <a:spLocks noGrp="1"/>
          </p:cNvSpPr>
          <p:nvPr>
            <p:ph idx="1"/>
          </p:nvPr>
        </p:nvSpPr>
        <p:spPr>
          <a:xfrm>
            <a:off x="670344" y="1028700"/>
            <a:ext cx="8473656" cy="4438650"/>
          </a:xfrm>
        </p:spPr>
        <p:txBody>
          <a:bodyPr>
            <a:normAutofit fontScale="85000" lnSpcReduction="10000"/>
          </a:bodyPr>
          <a:lstStyle/>
          <a:p>
            <a:r>
              <a:rPr lang="en-US" sz="3200" dirty="0"/>
              <a:t>Scoring</a:t>
            </a:r>
          </a:p>
          <a:p>
            <a:pPr lvl="1"/>
            <a:r>
              <a:rPr lang="en-US" sz="2800" dirty="0"/>
              <a:t>Non-Illinois Riders are Eligible for Points</a:t>
            </a:r>
          </a:p>
          <a:p>
            <a:r>
              <a:rPr lang="en-US" sz="3200" dirty="0"/>
              <a:t>Events</a:t>
            </a:r>
          </a:p>
          <a:p>
            <a:pPr lvl="1"/>
            <a:r>
              <a:rPr lang="en-US" sz="2800" dirty="0"/>
              <a:t>Recruiting events relatively close to IL in border states</a:t>
            </a:r>
          </a:p>
          <a:p>
            <a:r>
              <a:rPr lang="en-US" sz="3200" dirty="0"/>
              <a:t>Masters 4/5 Riders</a:t>
            </a:r>
          </a:p>
          <a:p>
            <a:pPr lvl="1"/>
            <a:r>
              <a:rPr lang="en-US" sz="2800" dirty="0"/>
              <a:t>Separate Cup offered for Category 4/5 riders</a:t>
            </a:r>
          </a:p>
          <a:p>
            <a:pPr lvl="1"/>
            <a:r>
              <a:rPr lang="en-US" sz="2800" dirty="0"/>
              <a:t>Masters races will be Open (Cat 1-5) unless separate 4/5 field offered</a:t>
            </a:r>
          </a:p>
          <a:p>
            <a:r>
              <a:rPr lang="en-US" sz="3200" dirty="0"/>
              <a:t>Optional Categories*</a:t>
            </a:r>
          </a:p>
          <a:p>
            <a:pPr lvl="1"/>
            <a:r>
              <a:rPr lang="en-US" sz="2800" dirty="0" err="1"/>
              <a:t>ParaCycling</a:t>
            </a:r>
            <a:endParaRPr lang="en-US" sz="2800" dirty="0"/>
          </a:p>
          <a:p>
            <a:pPr lvl="1"/>
            <a:r>
              <a:rPr lang="en-US" sz="2800" dirty="0"/>
              <a:t>Non-Binary</a:t>
            </a:r>
          </a:p>
          <a:p>
            <a:pPr lvl="1"/>
            <a:endParaRPr lang="en-US" sz="2800" dirty="0"/>
          </a:p>
        </p:txBody>
      </p:sp>
      <p:sp>
        <p:nvSpPr>
          <p:cNvPr id="4" name="TextBox 3">
            <a:extLst>
              <a:ext uri="{FF2B5EF4-FFF2-40B4-BE49-F238E27FC236}">
                <a16:creationId xmlns:a16="http://schemas.microsoft.com/office/drawing/2014/main" xmlns="" id="{8850F3CC-53B1-026E-4C4E-0323D38D760E}"/>
              </a:ext>
            </a:extLst>
          </p:cNvPr>
          <p:cNvSpPr txBox="1"/>
          <p:nvPr/>
        </p:nvSpPr>
        <p:spPr>
          <a:xfrm>
            <a:off x="1447800" y="5473671"/>
            <a:ext cx="7696200" cy="830997"/>
          </a:xfrm>
          <a:prstGeom prst="rect">
            <a:avLst/>
          </a:prstGeom>
          <a:noFill/>
        </p:spPr>
        <p:txBody>
          <a:bodyPr wrap="square" rtlCol="0">
            <a:spAutoFit/>
          </a:bodyPr>
          <a:lstStyle/>
          <a:p>
            <a:r>
              <a:rPr lang="en-US" sz="2400" dirty="0"/>
              <a:t>* IL Cup scoring will be provided if an optional category is included in </a:t>
            </a:r>
            <a:r>
              <a:rPr lang="en-US" sz="2400" u="sng" dirty="0"/>
              <a:t>2 or more events</a:t>
            </a:r>
          </a:p>
        </p:txBody>
      </p:sp>
      <p:pic>
        <p:nvPicPr>
          <p:cNvPr id="5" name="Picture 4" descr="A logo of a state with a medal&#10;&#10;Description automatically generated">
            <a:extLst>
              <a:ext uri="{FF2B5EF4-FFF2-40B4-BE49-F238E27FC236}">
                <a16:creationId xmlns:a16="http://schemas.microsoft.com/office/drawing/2014/main" xmlns="" id="{430BD147-A4B2-DB0D-42F7-BC007359BE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pic>
        <p:nvPicPr>
          <p:cNvPr id="6" name="Google Shape;413;p54" descr="USA_Cycling_Logo.jpg"/>
          <p:cNvPicPr preferRelativeResize="0">
            <a:picLocks noChangeAspect="1"/>
          </p:cNvPicPr>
          <p:nvPr/>
        </p:nvPicPr>
        <p:blipFill rotWithShape="1">
          <a:blip r:embed="rId3">
            <a:alphaModFix/>
          </a:blip>
          <a:srcRect/>
          <a:stretch/>
        </p:blipFill>
        <p:spPr>
          <a:xfrm>
            <a:off x="57150" y="5435161"/>
            <a:ext cx="1119857" cy="1371600"/>
          </a:xfrm>
          <a:prstGeom prst="rect">
            <a:avLst/>
          </a:prstGeom>
          <a:noFill/>
          <a:ln>
            <a:noFill/>
          </a:ln>
        </p:spPr>
      </p:pic>
    </p:spTree>
    <p:extLst>
      <p:ext uri="{BB962C8B-B14F-4D97-AF65-F5344CB8AC3E}">
        <p14:creationId xmlns:p14="http://schemas.microsoft.com/office/powerpoint/2010/main" xmlns="" val="7633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Cup Categories</a:t>
            </a:r>
          </a:p>
        </p:txBody>
      </p:sp>
      <p:sp>
        <p:nvSpPr>
          <p:cNvPr id="3" name="Content Placeholder 2"/>
          <p:cNvSpPr>
            <a:spLocks noGrp="1"/>
          </p:cNvSpPr>
          <p:nvPr>
            <p:ph sz="half" idx="1"/>
          </p:nvPr>
        </p:nvSpPr>
        <p:spPr>
          <a:xfrm>
            <a:off x="162737" y="1573378"/>
            <a:ext cx="4409262" cy="2515147"/>
          </a:xfrm>
        </p:spPr>
        <p:txBody>
          <a:bodyPr>
            <a:normAutofit fontScale="77500" lnSpcReduction="20000"/>
          </a:bodyPr>
          <a:lstStyle/>
          <a:p>
            <a:r>
              <a:rPr lang="en-US" sz="3000" dirty="0"/>
              <a:t>Juniors</a:t>
            </a:r>
          </a:p>
          <a:p>
            <a:pPr lvl="1"/>
            <a:r>
              <a:rPr lang="en-US" dirty="0"/>
              <a:t>Boys: 9-10, 11-12, 13-14, 15-16, 17-18</a:t>
            </a:r>
          </a:p>
          <a:p>
            <a:pPr lvl="1"/>
            <a:r>
              <a:rPr lang="en-US" dirty="0"/>
              <a:t>Girls: 9-10, 11-12, 13-14, 15-16, 17-18</a:t>
            </a:r>
          </a:p>
          <a:p>
            <a:pPr lvl="0"/>
            <a:r>
              <a:rPr lang="en-US" dirty="0"/>
              <a:t>Masters Open*</a:t>
            </a:r>
          </a:p>
          <a:p>
            <a:pPr lvl="1"/>
            <a:r>
              <a:rPr lang="en-US" dirty="0"/>
              <a:t>Women 35-44, 45-54, 55+</a:t>
            </a:r>
          </a:p>
          <a:p>
            <a:pPr lvl="1"/>
            <a:r>
              <a:rPr lang="en-US" dirty="0"/>
              <a:t>Men 35-44, 45-54, 55+</a:t>
            </a:r>
          </a:p>
        </p:txBody>
      </p:sp>
      <p:sp>
        <p:nvSpPr>
          <p:cNvPr id="4" name="Content Placeholder 3"/>
          <p:cNvSpPr>
            <a:spLocks noGrp="1"/>
          </p:cNvSpPr>
          <p:nvPr>
            <p:ph sz="half" idx="2"/>
          </p:nvPr>
        </p:nvSpPr>
        <p:spPr>
          <a:xfrm>
            <a:off x="4966636" y="1573377"/>
            <a:ext cx="2982671" cy="3937000"/>
          </a:xfrm>
        </p:spPr>
        <p:txBody>
          <a:bodyPr>
            <a:normAutofit fontScale="77500" lnSpcReduction="20000"/>
          </a:bodyPr>
          <a:lstStyle/>
          <a:p>
            <a:pPr lvl="0"/>
            <a:r>
              <a:rPr lang="en-US" dirty="0"/>
              <a:t>Category 4</a:t>
            </a:r>
          </a:p>
          <a:p>
            <a:pPr lvl="1"/>
            <a:r>
              <a:rPr lang="en-US" dirty="0"/>
              <a:t>Women</a:t>
            </a:r>
          </a:p>
          <a:p>
            <a:pPr lvl="1"/>
            <a:r>
              <a:rPr lang="en-US" dirty="0"/>
              <a:t>Men</a:t>
            </a:r>
          </a:p>
          <a:p>
            <a:pPr lvl="0"/>
            <a:r>
              <a:rPr lang="en-US" dirty="0"/>
              <a:t>Category 3</a:t>
            </a:r>
          </a:p>
          <a:p>
            <a:pPr lvl="1"/>
            <a:r>
              <a:rPr lang="en-US" dirty="0"/>
              <a:t>Women</a:t>
            </a:r>
          </a:p>
          <a:p>
            <a:pPr lvl="1"/>
            <a:r>
              <a:rPr lang="en-US" dirty="0"/>
              <a:t>Men</a:t>
            </a:r>
          </a:p>
          <a:p>
            <a:pPr lvl="0"/>
            <a:r>
              <a:rPr lang="en-US" dirty="0"/>
              <a:t>Category 1/2</a:t>
            </a:r>
          </a:p>
          <a:p>
            <a:pPr lvl="1"/>
            <a:r>
              <a:rPr lang="en-US" dirty="0"/>
              <a:t>Women</a:t>
            </a:r>
          </a:p>
          <a:p>
            <a:pPr lvl="1"/>
            <a:r>
              <a:rPr lang="en-US" dirty="0"/>
              <a:t>Men</a:t>
            </a:r>
          </a:p>
        </p:txBody>
      </p:sp>
      <p:sp>
        <p:nvSpPr>
          <p:cNvPr id="5" name="TextBox 4"/>
          <p:cNvSpPr txBox="1"/>
          <p:nvPr/>
        </p:nvSpPr>
        <p:spPr>
          <a:xfrm>
            <a:off x="4286250" y="4705350"/>
            <a:ext cx="4857750" cy="1569660"/>
          </a:xfrm>
          <a:prstGeom prst="rect">
            <a:avLst/>
          </a:prstGeom>
          <a:noFill/>
        </p:spPr>
        <p:txBody>
          <a:bodyPr wrap="square" rtlCol="0">
            <a:spAutoFit/>
          </a:bodyPr>
          <a:lstStyle/>
          <a:p>
            <a:r>
              <a:rPr lang="en-US" sz="2400" b="1" dirty="0"/>
              <a:t>Categories can be combined as long as results can be separated by Cup category and racers are notified on flyer</a:t>
            </a:r>
          </a:p>
        </p:txBody>
      </p:sp>
      <p:sp>
        <p:nvSpPr>
          <p:cNvPr id="6" name="TextBox 5">
            <a:extLst>
              <a:ext uri="{FF2B5EF4-FFF2-40B4-BE49-F238E27FC236}">
                <a16:creationId xmlns:a16="http://schemas.microsoft.com/office/drawing/2014/main" xmlns="" id="{7CD9D4A3-3E09-19F5-EB06-E007824F4E1D}"/>
              </a:ext>
            </a:extLst>
          </p:cNvPr>
          <p:cNvSpPr txBox="1"/>
          <p:nvPr/>
        </p:nvSpPr>
        <p:spPr>
          <a:xfrm>
            <a:off x="295978" y="4096448"/>
            <a:ext cx="3999297" cy="1569660"/>
          </a:xfrm>
          <a:prstGeom prst="rect">
            <a:avLst/>
          </a:prstGeom>
          <a:noFill/>
        </p:spPr>
        <p:txBody>
          <a:bodyPr wrap="square" rtlCol="0">
            <a:spAutoFit/>
          </a:bodyPr>
          <a:lstStyle/>
          <a:p>
            <a:r>
              <a:rPr lang="en-US" sz="2400" dirty="0">
                <a:solidFill>
                  <a:srgbClr val="FF0000"/>
                </a:solidFill>
              </a:rPr>
              <a:t>* Masters Category 4/5 riders will </a:t>
            </a:r>
            <a:r>
              <a:rPr lang="en-US" sz="2400" u="sng" dirty="0">
                <a:solidFill>
                  <a:srgbClr val="FF0000"/>
                </a:solidFill>
              </a:rPr>
              <a:t>also</a:t>
            </a:r>
            <a:r>
              <a:rPr lang="en-US" sz="2400" dirty="0">
                <a:solidFill>
                  <a:srgbClr val="FF0000"/>
                </a:solidFill>
              </a:rPr>
              <a:t> be scored for their own Cup competition in each Masters age group</a:t>
            </a:r>
          </a:p>
        </p:txBody>
      </p:sp>
      <p:pic>
        <p:nvPicPr>
          <p:cNvPr id="8" name="Picture 7" descr="A logo of a state with a medal&#10;&#10;Description automatically generated">
            <a:extLst>
              <a:ext uri="{FF2B5EF4-FFF2-40B4-BE49-F238E27FC236}">
                <a16:creationId xmlns:a16="http://schemas.microsoft.com/office/drawing/2014/main" xmlns="" id="{FC6F4560-97C7-50C2-B612-6B8D3633B62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pic>
        <p:nvPicPr>
          <p:cNvPr id="9" name="Google Shape;413;p54" descr="USA_Cycling_Logo.jpg"/>
          <p:cNvPicPr preferRelativeResize="0">
            <a:picLocks noChangeAspect="1"/>
          </p:cNvPicPr>
          <p:nvPr/>
        </p:nvPicPr>
        <p:blipFill rotWithShape="1">
          <a:blip r:embed="rId4">
            <a:alphaModFix/>
          </a:blip>
          <a:srcRect/>
          <a:stretch/>
        </p:blipFill>
        <p:spPr>
          <a:xfrm>
            <a:off x="57151" y="5616807"/>
            <a:ext cx="971550" cy="1189954"/>
          </a:xfrm>
          <a:prstGeom prst="rect">
            <a:avLst/>
          </a:prstGeom>
          <a:noFill/>
          <a:ln>
            <a:noFill/>
          </a:ln>
        </p:spPr>
      </p:pic>
    </p:spTree>
    <p:extLst>
      <p:ext uri="{BB962C8B-B14F-4D97-AF65-F5344CB8AC3E}">
        <p14:creationId xmlns:p14="http://schemas.microsoft.com/office/powerpoint/2010/main" xmlns="" val="215648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Reporting Results</a:t>
            </a:r>
          </a:p>
        </p:txBody>
      </p:sp>
      <p:sp>
        <p:nvSpPr>
          <p:cNvPr id="3" name="Content Placeholder 2"/>
          <p:cNvSpPr>
            <a:spLocks noGrp="1"/>
          </p:cNvSpPr>
          <p:nvPr>
            <p:ph idx="1"/>
          </p:nvPr>
        </p:nvSpPr>
        <p:spPr>
          <a:xfrm>
            <a:off x="1157287" y="1918011"/>
            <a:ext cx="7906919" cy="4574865"/>
          </a:xfrm>
        </p:spPr>
        <p:txBody>
          <a:bodyPr>
            <a:normAutofit/>
          </a:bodyPr>
          <a:lstStyle/>
          <a:p>
            <a:r>
              <a:rPr lang="en-US" sz="3200" dirty="0"/>
              <a:t>When you submit results, please </a:t>
            </a:r>
            <a:r>
              <a:rPr lang="en-US" sz="3200" u="sng" dirty="0"/>
              <a:t>also</a:t>
            </a:r>
            <a:r>
              <a:rPr lang="en-US" sz="3200" dirty="0"/>
              <a:t> provide data file to Chad Briggs with:</a:t>
            </a:r>
          </a:p>
          <a:p>
            <a:pPr lvl="1"/>
            <a:r>
              <a:rPr lang="en-US" sz="2800" dirty="0"/>
              <a:t>USAC License#</a:t>
            </a:r>
          </a:p>
          <a:p>
            <a:pPr lvl="1"/>
            <a:r>
              <a:rPr lang="en-US" sz="2800" dirty="0"/>
              <a:t>Race Category</a:t>
            </a:r>
          </a:p>
          <a:p>
            <a:pPr lvl="1"/>
            <a:r>
              <a:rPr lang="en-US" sz="2800" dirty="0"/>
              <a:t>Rider </a:t>
            </a:r>
          </a:p>
          <a:p>
            <a:pPr lvl="2"/>
            <a:r>
              <a:rPr lang="en-US" sz="2400" dirty="0"/>
              <a:t>Name</a:t>
            </a:r>
          </a:p>
          <a:p>
            <a:pPr lvl="2"/>
            <a:r>
              <a:rPr lang="en-US" sz="2400" dirty="0"/>
              <a:t>Placing</a:t>
            </a:r>
          </a:p>
          <a:p>
            <a:endParaRPr lang="en-US" sz="3200" dirty="0"/>
          </a:p>
          <a:p>
            <a:r>
              <a:rPr lang="en-US" sz="3200" dirty="0"/>
              <a:t>Submit to </a:t>
            </a:r>
            <a:r>
              <a:rPr lang="en-US" sz="3200" dirty="0">
                <a:hlinkClick r:id="rId2"/>
              </a:rPr>
              <a:t>briggs32281221@gmail.com</a:t>
            </a:r>
            <a:endParaRPr lang="en-US" sz="3200" dirty="0"/>
          </a:p>
        </p:txBody>
      </p:sp>
      <p:pic>
        <p:nvPicPr>
          <p:cNvPr id="4" name="Picture 3" descr="A logo of a state with a medal&#10;&#10;Description automatically generated">
            <a:extLst>
              <a:ext uri="{FF2B5EF4-FFF2-40B4-BE49-F238E27FC236}">
                <a16:creationId xmlns:a16="http://schemas.microsoft.com/office/drawing/2014/main" xmlns="" id="{0D4F9EE5-BE80-C2E1-C326-5CDA181E3F0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pic>
        <p:nvPicPr>
          <p:cNvPr id="5"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extLst>
      <p:ext uri="{BB962C8B-B14F-4D97-AF65-F5344CB8AC3E}">
        <p14:creationId xmlns:p14="http://schemas.microsoft.com/office/powerpoint/2010/main" xmlns="" val="12998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2023 IL Cup Champions</a:t>
            </a:r>
          </a:p>
        </p:txBody>
      </p:sp>
      <p:sp>
        <p:nvSpPr>
          <p:cNvPr id="10" name="Content Placeholder 9">
            <a:extLst>
              <a:ext uri="{FF2B5EF4-FFF2-40B4-BE49-F238E27FC236}">
                <a16:creationId xmlns:a16="http://schemas.microsoft.com/office/drawing/2014/main" xmlns="" id="{58CA49CA-06C4-E0FD-8EED-116F694D9D6A}"/>
              </a:ext>
            </a:extLst>
          </p:cNvPr>
          <p:cNvSpPr>
            <a:spLocks noGrp="1"/>
          </p:cNvSpPr>
          <p:nvPr>
            <p:ph sz="half" idx="1"/>
          </p:nvPr>
        </p:nvSpPr>
        <p:spPr>
          <a:xfrm>
            <a:off x="628649" y="1825625"/>
            <a:ext cx="7365207" cy="1995604"/>
          </a:xfrm>
        </p:spPr>
        <p:txBody>
          <a:bodyPr/>
          <a:lstStyle/>
          <a:p>
            <a:pPr marL="0" indent="0">
              <a:buNone/>
            </a:pPr>
            <a:r>
              <a:rPr lang="en-US" sz="2800" b="1" dirty="0">
                <a:solidFill>
                  <a:srgbClr val="FF0000"/>
                </a:solidFill>
              </a:rPr>
              <a:t>FREE ENTRIES: </a:t>
            </a:r>
          </a:p>
          <a:p>
            <a:r>
              <a:rPr lang="en-US" sz="2800" b="1" dirty="0">
                <a:solidFill>
                  <a:srgbClr val="FF0000"/>
                </a:solidFill>
              </a:rPr>
              <a:t>Racer must contact race director</a:t>
            </a:r>
          </a:p>
          <a:p>
            <a:r>
              <a:rPr lang="en-US" sz="2800" dirty="0">
                <a:solidFill>
                  <a:srgbClr val="FF0000"/>
                </a:solidFill>
              </a:rPr>
              <a:t>  </a:t>
            </a:r>
            <a:r>
              <a:rPr lang="en-US" sz="2800" dirty="0"/>
              <a:t>List Available: </a:t>
            </a:r>
            <a:r>
              <a:rPr lang="en-US" dirty="0">
                <a:solidFill>
                  <a:srgbClr val="FF0000"/>
                </a:solidFill>
                <a:hlinkClick r:id="rId2"/>
              </a:rPr>
              <a:t>http://www.illinoiscycling.org/racing/illinois-cup</a:t>
            </a:r>
            <a:endParaRPr lang="en-US" dirty="0">
              <a:solidFill>
                <a:srgbClr val="FF0000"/>
              </a:solidFill>
            </a:endParaRPr>
          </a:p>
        </p:txBody>
      </p:sp>
      <p:pic>
        <p:nvPicPr>
          <p:cNvPr id="3" name="Picture 2" descr="A logo of a state with a medal&#10;&#10;Description automatically generated">
            <a:extLst>
              <a:ext uri="{FF2B5EF4-FFF2-40B4-BE49-F238E27FC236}">
                <a16:creationId xmlns:a16="http://schemas.microsoft.com/office/drawing/2014/main" xmlns="" id="{1649A7E9-4289-B37F-41EC-FAA80B00629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pic>
        <p:nvPicPr>
          <p:cNvPr id="5"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
        <p:nvSpPr>
          <p:cNvPr id="6" name="Title 1"/>
          <p:cNvSpPr txBox="1">
            <a:spLocks/>
          </p:cNvSpPr>
          <p:nvPr/>
        </p:nvSpPr>
        <p:spPr>
          <a:xfrm>
            <a:off x="704850" y="4419600"/>
            <a:ext cx="8439150" cy="1943100"/>
          </a:xfrm>
          <a:prstGeom prst="rect">
            <a:avLst/>
          </a:prstGeom>
          <a:noFill/>
          <a:ln>
            <a:noFill/>
          </a:ln>
        </p:spPr>
        <p:txBody>
          <a:bodyPr spcFirstLastPara="1" wrap="square" lIns="91425" tIns="45700" rIns="91425" bIns="45700" anchor="ctr" anchorCtr="0"/>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800" b="1" i="0" u="none" strike="noStrike" kern="0" cap="none" spc="0" normalizeH="0" baseline="0" noProof="0" smtClean="0">
                <a:ln>
                  <a:noFill/>
                </a:ln>
                <a:solidFill>
                  <a:srgbClr val="C6352F"/>
                </a:solidFill>
                <a:effectLst/>
                <a:uLnTx/>
                <a:uFillTx/>
                <a:latin typeface="Arial Narrow"/>
                <a:ea typeface="Arial Narrow"/>
                <a:cs typeface="Arial Narrow"/>
                <a:sym typeface="Arial Narrow"/>
              </a:rPr>
              <a:t>Congrats to our 2023 IL Cup Champions</a:t>
            </a:r>
            <a:br>
              <a:rPr kumimoji="0" lang="en-US" sz="3800" b="1" i="0" u="none" strike="noStrike" kern="0" cap="none" spc="0" normalizeH="0" baseline="0" noProof="0" smtClean="0">
                <a:ln>
                  <a:noFill/>
                </a:ln>
                <a:solidFill>
                  <a:srgbClr val="C6352F"/>
                </a:solidFill>
                <a:effectLst/>
                <a:uLnTx/>
                <a:uFillTx/>
                <a:latin typeface="Arial Narrow"/>
                <a:ea typeface="Arial Narrow"/>
                <a:cs typeface="Arial Narrow"/>
                <a:sym typeface="Arial Narrow"/>
              </a:rPr>
            </a:br>
            <a:r>
              <a:rPr kumimoji="0" lang="en-US" sz="3800" b="1" i="0" u="none" strike="noStrike" kern="0" cap="none" spc="0" normalizeH="0" baseline="0" noProof="0" smtClean="0">
                <a:ln>
                  <a:noFill/>
                </a:ln>
                <a:solidFill>
                  <a:srgbClr val="C6352F"/>
                </a:solidFill>
                <a:effectLst/>
                <a:uLnTx/>
                <a:uFillTx/>
                <a:latin typeface="Arial Narrow"/>
                <a:ea typeface="Arial Narrow"/>
                <a:cs typeface="Arial Narrow"/>
                <a:sym typeface="Arial Narrow"/>
              </a:rPr>
              <a:t/>
            </a:r>
            <a:br>
              <a:rPr kumimoji="0" lang="en-US" sz="3800" b="1" i="0" u="none" strike="noStrike" kern="0" cap="none" spc="0" normalizeH="0" baseline="0" noProof="0" smtClean="0">
                <a:ln>
                  <a:noFill/>
                </a:ln>
                <a:solidFill>
                  <a:srgbClr val="C6352F"/>
                </a:solidFill>
                <a:effectLst/>
                <a:uLnTx/>
                <a:uFillTx/>
                <a:latin typeface="Arial Narrow"/>
                <a:ea typeface="Arial Narrow"/>
                <a:cs typeface="Arial Narrow"/>
                <a:sym typeface="Arial Narrow"/>
              </a:rPr>
            </a:br>
            <a:r>
              <a:rPr kumimoji="0" lang="en-US" sz="2800" b="1" i="0" u="none" strike="noStrike" kern="0" cap="none" spc="0" normalizeH="0" baseline="0" noProof="0" smtClean="0">
                <a:ln>
                  <a:noFill/>
                </a:ln>
                <a:solidFill>
                  <a:schemeClr val="accent6">
                    <a:lumMod val="75000"/>
                  </a:schemeClr>
                </a:solidFill>
                <a:effectLst/>
                <a:uLnTx/>
                <a:uFillTx/>
                <a:latin typeface="Arial Narrow"/>
                <a:ea typeface="Arial Narrow"/>
                <a:cs typeface="Arial Narrow"/>
                <a:sym typeface="Arial Narrow"/>
              </a:rPr>
              <a:t>ICA Cup results are available on the ICA website:</a:t>
            </a:r>
            <a:br>
              <a:rPr kumimoji="0" lang="en-US" sz="2800" b="1" i="0" u="none" strike="noStrike" kern="0" cap="none" spc="0" normalizeH="0" baseline="0" noProof="0" smtClean="0">
                <a:ln>
                  <a:noFill/>
                </a:ln>
                <a:solidFill>
                  <a:schemeClr val="accent6">
                    <a:lumMod val="75000"/>
                  </a:schemeClr>
                </a:solidFill>
                <a:effectLst/>
                <a:uLnTx/>
                <a:uFillTx/>
                <a:latin typeface="Arial Narrow"/>
                <a:ea typeface="Arial Narrow"/>
                <a:cs typeface="Arial Narrow"/>
                <a:sym typeface="Arial Narrow"/>
              </a:rPr>
            </a:br>
            <a:r>
              <a:rPr kumimoji="0" lang="en-US" sz="2800" b="1" i="0" u="none" strike="noStrike" kern="0" cap="none" spc="0" normalizeH="0" baseline="0" noProof="0" smtClean="0">
                <a:ln>
                  <a:noFill/>
                </a:ln>
                <a:solidFill>
                  <a:srgbClr val="C6352F"/>
                </a:solidFill>
                <a:effectLst/>
                <a:uLnTx/>
                <a:uFillTx/>
                <a:latin typeface="Arial Narrow"/>
                <a:ea typeface="Arial Narrow"/>
                <a:cs typeface="Arial Narrow"/>
                <a:sym typeface="Arial Narrow"/>
                <a:hlinkClick r:id="rId5"/>
              </a:rPr>
              <a:t> 2023 IL Cup Standings - Google Sheets</a:t>
            </a:r>
            <a:endParaRPr kumimoji="0" lang="en-US" sz="2800" b="1" i="0" u="none" strike="noStrike" kern="0" cap="none" spc="0" normalizeH="0" baseline="0" noProof="0" dirty="0">
              <a:ln>
                <a:noFill/>
              </a:ln>
              <a:solidFill>
                <a:srgbClr val="C6352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xmlns="" val="256349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997" y="1"/>
            <a:ext cx="6843713" cy="1325563"/>
          </a:xfrm>
        </p:spPr>
        <p:txBody>
          <a:bodyPr/>
          <a:lstStyle/>
          <a:p>
            <a:r>
              <a:rPr lang="en-US" b="1" dirty="0"/>
              <a:t>Tentative 2024 IL Cup Schedule</a:t>
            </a:r>
          </a:p>
        </p:txBody>
      </p:sp>
      <p:sp>
        <p:nvSpPr>
          <p:cNvPr id="3" name="Content Placeholder 2"/>
          <p:cNvSpPr>
            <a:spLocks noGrp="1"/>
          </p:cNvSpPr>
          <p:nvPr>
            <p:ph idx="1"/>
          </p:nvPr>
        </p:nvSpPr>
        <p:spPr>
          <a:xfrm>
            <a:off x="1104901" y="1276351"/>
            <a:ext cx="7410450" cy="4400550"/>
          </a:xfrm>
        </p:spPr>
        <p:txBody>
          <a:bodyPr>
            <a:normAutofit/>
          </a:bodyPr>
          <a:lstStyle/>
          <a:p>
            <a:endParaRPr lang="en-US" sz="300" b="1" dirty="0">
              <a:solidFill>
                <a:srgbClr val="FF0000"/>
              </a:solidFill>
            </a:endParaRPr>
          </a:p>
          <a:p>
            <a:r>
              <a:rPr lang="en-US" b="1" dirty="0">
                <a:solidFill>
                  <a:srgbClr val="FF0000"/>
                </a:solidFill>
              </a:rPr>
              <a:t>Lincoln Park Criterium (April 27)</a:t>
            </a:r>
          </a:p>
          <a:p>
            <a:r>
              <a:rPr lang="en-US" b="1" dirty="0"/>
              <a:t>Battle on the Border (Kenosha, April 28)</a:t>
            </a:r>
          </a:p>
          <a:p>
            <a:endParaRPr lang="en-US" sz="300" b="1" dirty="0"/>
          </a:p>
          <a:p>
            <a:r>
              <a:rPr lang="en-US" b="1" dirty="0"/>
              <a:t>Muskego Park Criterium (Muskego, WI; May 11)</a:t>
            </a:r>
          </a:p>
          <a:p>
            <a:endParaRPr lang="en-US" sz="300" b="1" dirty="0"/>
          </a:p>
          <a:p>
            <a:r>
              <a:rPr lang="en-US" b="1" dirty="0"/>
              <a:t>Kwik Star Criterium (Davenport, May 27) *</a:t>
            </a:r>
          </a:p>
          <a:p>
            <a:endParaRPr lang="en-US" sz="300" b="1" dirty="0">
              <a:solidFill>
                <a:srgbClr val="FF0000"/>
              </a:solidFill>
            </a:endParaRPr>
          </a:p>
          <a:p>
            <a:r>
              <a:rPr lang="en-US" b="1" dirty="0"/>
              <a:t>Elmhurst Cycling Classic (June 8)</a:t>
            </a:r>
          </a:p>
          <a:p>
            <a:r>
              <a:rPr lang="en-US" b="1" dirty="0"/>
              <a:t>Cobb Park Criterium (June 9)</a:t>
            </a:r>
          </a:p>
          <a:p>
            <a:endParaRPr lang="en-US" sz="300" b="1" dirty="0"/>
          </a:p>
          <a:p>
            <a:r>
              <a:rPr lang="en-US" b="1" dirty="0"/>
              <a:t>Edwardsville Rotary Criterium (August 19)</a:t>
            </a:r>
          </a:p>
        </p:txBody>
      </p:sp>
      <p:pic>
        <p:nvPicPr>
          <p:cNvPr id="4" name="Picture 3" descr="A logo of a state with a medal&#10;&#10;Description automatically generated">
            <a:extLst>
              <a:ext uri="{FF2B5EF4-FFF2-40B4-BE49-F238E27FC236}">
                <a16:creationId xmlns:a16="http://schemas.microsoft.com/office/drawing/2014/main" xmlns="" id="{EBF1E1DF-7199-9D0D-2FC2-A7918F8610A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9308" y="1"/>
            <a:ext cx="1194692" cy="1592923"/>
          </a:xfrm>
          <a:prstGeom prst="rect">
            <a:avLst/>
          </a:prstGeom>
        </p:spPr>
      </p:pic>
      <p:sp>
        <p:nvSpPr>
          <p:cNvPr id="5" name="TextBox 4">
            <a:extLst>
              <a:ext uri="{FF2B5EF4-FFF2-40B4-BE49-F238E27FC236}">
                <a16:creationId xmlns:a16="http://schemas.microsoft.com/office/drawing/2014/main" xmlns="" id="{7496DDF3-8717-1B98-0569-B5673AF72372}"/>
              </a:ext>
            </a:extLst>
          </p:cNvPr>
          <p:cNvSpPr txBox="1"/>
          <p:nvPr/>
        </p:nvSpPr>
        <p:spPr>
          <a:xfrm>
            <a:off x="1214387" y="5741534"/>
            <a:ext cx="3313497" cy="461665"/>
          </a:xfrm>
          <a:prstGeom prst="rect">
            <a:avLst/>
          </a:prstGeom>
          <a:noFill/>
        </p:spPr>
        <p:txBody>
          <a:bodyPr wrap="square" rtlCol="0">
            <a:spAutoFit/>
          </a:bodyPr>
          <a:lstStyle/>
          <a:p>
            <a:r>
              <a:rPr lang="en-US" sz="2400" dirty="0"/>
              <a:t>* Non-Masters event</a:t>
            </a:r>
          </a:p>
        </p:txBody>
      </p:sp>
      <p:sp>
        <p:nvSpPr>
          <p:cNvPr id="6" name="TextBox 5">
            <a:extLst>
              <a:ext uri="{FF2B5EF4-FFF2-40B4-BE49-F238E27FC236}">
                <a16:creationId xmlns:a16="http://schemas.microsoft.com/office/drawing/2014/main" xmlns="" id="{203747CB-921C-7CCA-CE84-86088053EF4E}"/>
              </a:ext>
            </a:extLst>
          </p:cNvPr>
          <p:cNvSpPr txBox="1"/>
          <p:nvPr/>
        </p:nvSpPr>
        <p:spPr>
          <a:xfrm>
            <a:off x="4750869" y="5607903"/>
            <a:ext cx="3313497" cy="830997"/>
          </a:xfrm>
          <a:prstGeom prst="rect">
            <a:avLst/>
          </a:prstGeom>
          <a:noFill/>
        </p:spPr>
        <p:txBody>
          <a:bodyPr wrap="square" rtlCol="0">
            <a:spAutoFit/>
          </a:bodyPr>
          <a:lstStyle/>
          <a:p>
            <a:r>
              <a:rPr lang="en-US" sz="2400" dirty="0">
                <a:solidFill>
                  <a:srgbClr val="FF0000"/>
                </a:solidFill>
              </a:rPr>
              <a:t>Red = Event not yet confirmed</a:t>
            </a:r>
          </a:p>
        </p:txBody>
      </p:sp>
      <p:pic>
        <p:nvPicPr>
          <p:cNvPr id="7" name="Google Shape;413;p54" descr="USA_Cycling_Logo.jpg"/>
          <p:cNvPicPr preferRelativeResize="0">
            <a:picLocks noChangeAspect="1"/>
          </p:cNvPicPr>
          <p:nvPr/>
        </p:nvPicPr>
        <p:blipFill rotWithShape="1">
          <a:blip r:embed="rId4">
            <a:alphaModFix/>
          </a:blip>
          <a:srcRect/>
          <a:stretch/>
        </p:blipFill>
        <p:spPr>
          <a:xfrm>
            <a:off x="57150" y="5435161"/>
            <a:ext cx="1119857" cy="1371600"/>
          </a:xfrm>
          <a:prstGeom prst="rect">
            <a:avLst/>
          </a:prstGeom>
          <a:noFill/>
          <a:ln>
            <a:noFill/>
          </a:ln>
        </p:spPr>
      </p:pic>
    </p:spTree>
    <p:extLst>
      <p:ext uri="{BB962C8B-B14F-4D97-AF65-F5344CB8AC3E}">
        <p14:creationId xmlns:p14="http://schemas.microsoft.com/office/powerpoint/2010/main" xmlns="" val="2266615995"/>
      </p:ext>
    </p:extLst>
  </p:cSld>
  <p:clrMapOvr>
    <a:masterClrMapping/>
  </p:clrMapOvr>
</p:sld>
</file>

<file path=ppt/theme/theme1.xml><?xml version="1.0" encoding="utf-8"?>
<a:theme xmlns:a="http://schemas.openxmlformats.org/drawingml/2006/main" name="2010 HPP No Tex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5121</TotalTime>
  <Words>984</Words>
  <Application>Microsoft Office PowerPoint</Application>
  <PresentationFormat>On-screen Show (4:3)</PresentationFormat>
  <Paragraphs>258</Paragraphs>
  <Slides>25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Noto Sans Symbols</vt:lpstr>
      <vt:lpstr>Courier New</vt:lpstr>
      <vt:lpstr>Wingdings</vt:lpstr>
      <vt:lpstr>Segoe UI</vt:lpstr>
      <vt:lpstr>Calibri</vt:lpstr>
      <vt:lpstr>2010 HPP No Text</vt:lpstr>
      <vt:lpstr>USAC Update for ICA  Clubs/Teams and Race Directors</vt:lpstr>
      <vt:lpstr>               </vt:lpstr>
      <vt:lpstr>             </vt:lpstr>
      <vt:lpstr>2024 Illinois Cup</vt:lpstr>
      <vt:lpstr>Notable Changes</vt:lpstr>
      <vt:lpstr>Cup Categories</vt:lpstr>
      <vt:lpstr>Reporting Results</vt:lpstr>
      <vt:lpstr>2023 IL Cup Champions</vt:lpstr>
      <vt:lpstr>Tentative 2024 IL Cup Schedule</vt:lpstr>
      <vt:lpstr>2024 State Championship Events</vt:lpstr>
      <vt:lpstr>              </vt:lpstr>
      <vt:lpstr>        (A) The USA Cycling name and the USA Cycling emblem and ICA emblem.  (b) The declaration "Held under USA Cycling event permit” with permit number included; 2023-xxx  (c) Online registration provider and link to online registration  (d) If a timing source is to be used the type and cost or reduction in entry for riders who own timing chips.  (e)  The date(s) and location(s) of all bicycle races in the race event.  All such race information must be included in the race permit.            (f)  A list of races that identifies which classes and                                       categories are eligible for each </vt:lpstr>
      <vt:lpstr>Slide 13</vt:lpstr>
      <vt:lpstr>Slide 14</vt:lpstr>
      <vt:lpstr>Slide 15</vt:lpstr>
      <vt:lpstr>Slide 16</vt:lpstr>
      <vt:lpstr>Slide 17</vt:lpstr>
      <vt:lpstr>Slide 18</vt:lpstr>
      <vt:lpstr>Officials Fees</vt:lpstr>
      <vt:lpstr>Slide 20</vt:lpstr>
      <vt:lpstr>Slide 21</vt:lpstr>
      <vt:lpstr>Important Rule Changes for 2024</vt:lpstr>
      <vt:lpstr>ICA EQUIPMENT –Available for all Illinois USAC registered clubs to use but advanced notice is REQUIRED! </vt:lpstr>
      <vt:lpstr>Questions?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USAC Update for ICA  Clubs/Teams and Race Directors</dc:title>
  <dc:creator>Brenda</dc:creator>
  <cp:lastModifiedBy>Brenda</cp:lastModifiedBy>
  <cp:revision>60</cp:revision>
  <dcterms:modified xsi:type="dcterms:W3CDTF">2024-02-11T18:52:55Z</dcterms:modified>
</cp:coreProperties>
</file>